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1" r:id="rId6"/>
    <p:sldId id="262" r:id="rId7"/>
    <p:sldId id="263" r:id="rId8"/>
    <p:sldId id="264" r:id="rId9"/>
  </p:sldIdLst>
  <p:sldSz cx="18288000" cy="10287000"/>
  <p:notesSz cx="6858000" cy="9144000"/>
  <p:embeddedFontLst>
    <p:embeddedFont>
      <p:font typeface="Montserrat" panose="00000500000000000000" pitchFamily="2" charset="0"/>
      <p:regular r:id="rId10"/>
      <p:bold r:id="rId11"/>
      <p:italic r:id="rId12"/>
      <p:boldItalic r:id="rId13"/>
    </p:embeddedFont>
    <p:embeddedFont>
      <p:font typeface="Montserrat Bold" panose="00000800000000000000" pitchFamily="2" charset="0"/>
      <p:regular r:id="rId14"/>
      <p:bold r:id="rId15"/>
    </p:embeddedFont>
    <p:embeddedFont>
      <p:font typeface="Poppins" panose="00000500000000000000" pitchFamily="2" charset="0"/>
      <p:regular r:id="rId16"/>
      <p:bold r:id="rId17"/>
      <p:italic r:id="rId18"/>
      <p:boldItalic r:id="rId19"/>
    </p:embeddedFont>
    <p:embeddedFont>
      <p:font typeface="Poppins Bold" panose="00000800000000000000" charset="0"/>
      <p:regular r:id="rId20"/>
      <p:bold r:id="rId21"/>
    </p:embeddedFont>
    <p:embeddedFont>
      <p:font typeface="Poppins Light" panose="00000400000000000000" pitchFamily="2" charset="0"/>
      <p:regular r:id="rId22"/>
      <p:italic r:id="rId23"/>
    </p:embeddedFont>
    <p:embeddedFont>
      <p:font typeface="Poppins Medium" panose="00000600000000000000" pitchFamily="2" charset="0"/>
      <p:regular r:id="rId24"/>
      <p:italic r:id="rId25"/>
    </p:embeddedFont>
    <p:embeddedFont>
      <p:font typeface="Poppins Thin" panose="00000300000000000000" pitchFamily="2" charset="0"/>
      <p:regular r:id="rId26"/>
      <p:italic r:id="rId27"/>
    </p:embeddedFont>
    <p:embeddedFont>
      <p:font typeface="Poppins Ultra-Bold" panose="020B0604020202020204" charset="0"/>
      <p:regular r:id="rId28"/>
      <p:bold r:id="rId29"/>
    </p:embeddedFont>
    <p:embeddedFont>
      <p:font typeface="Roboto" panose="02000000000000000000" pitchFamily="2" charset="0"/>
      <p:regular r:id="rId30"/>
      <p:bold r:id="rId31"/>
      <p:italic r:id="rId32"/>
      <p:boldItalic r:id="rId33"/>
    </p:embeddedFont>
    <p:embeddedFont>
      <p:font typeface="Roboto Bold" panose="02000000000000000000" pitchFamily="2" charset="0"/>
      <p:regular r:id="rId34"/>
      <p:bold r:id="rId35"/>
    </p:embeddedFont>
    <p:embeddedFont>
      <p:font typeface="Roboto Condensed" panose="02000000000000000000" pitchFamily="2" charset="0"/>
      <p:regular r:id="rId36"/>
      <p:bold r:id="rId37"/>
      <p:italic r:id="rId38"/>
      <p:boldItalic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F44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7" autoAdjust="0"/>
    <p:restoredTop sz="94610" autoAdjust="0"/>
  </p:normalViewPr>
  <p:slideViewPr>
    <p:cSldViewPr>
      <p:cViewPr varScale="1">
        <p:scale>
          <a:sx n="47" d="100"/>
          <a:sy n="47" d="100"/>
        </p:scale>
        <p:origin x="500" y="4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font" Target="fonts/font4.fntdata"/><Relationship Id="rId18" Type="http://schemas.openxmlformats.org/officeDocument/2006/relationships/font" Target="fonts/font9.fntdata"/><Relationship Id="rId26" Type="http://schemas.openxmlformats.org/officeDocument/2006/relationships/font" Target="fonts/font17.fntdata"/><Relationship Id="rId39" Type="http://schemas.openxmlformats.org/officeDocument/2006/relationships/font" Target="fonts/font30.fntdata"/><Relationship Id="rId21" Type="http://schemas.openxmlformats.org/officeDocument/2006/relationships/font" Target="fonts/font12.fntdata"/><Relationship Id="rId34" Type="http://schemas.openxmlformats.org/officeDocument/2006/relationships/font" Target="fonts/font25.fntdata"/><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font" Target="fonts/font7.fntdata"/><Relationship Id="rId20" Type="http://schemas.openxmlformats.org/officeDocument/2006/relationships/font" Target="fonts/font11.fntdata"/><Relationship Id="rId29" Type="http://schemas.openxmlformats.org/officeDocument/2006/relationships/font" Target="fonts/font20.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2.fntdata"/><Relationship Id="rId24" Type="http://schemas.openxmlformats.org/officeDocument/2006/relationships/font" Target="fonts/font15.fntdata"/><Relationship Id="rId32" Type="http://schemas.openxmlformats.org/officeDocument/2006/relationships/font" Target="fonts/font23.fntdata"/><Relationship Id="rId37" Type="http://schemas.openxmlformats.org/officeDocument/2006/relationships/font" Target="fonts/font28.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font" Target="fonts/font6.fntdata"/><Relationship Id="rId23" Type="http://schemas.openxmlformats.org/officeDocument/2006/relationships/font" Target="fonts/font14.fntdata"/><Relationship Id="rId28" Type="http://schemas.openxmlformats.org/officeDocument/2006/relationships/font" Target="fonts/font19.fntdata"/><Relationship Id="rId36" Type="http://schemas.openxmlformats.org/officeDocument/2006/relationships/font" Target="fonts/font27.fntdata"/><Relationship Id="rId10" Type="http://schemas.openxmlformats.org/officeDocument/2006/relationships/font" Target="fonts/font1.fntdata"/><Relationship Id="rId19" Type="http://schemas.openxmlformats.org/officeDocument/2006/relationships/font" Target="fonts/font10.fntdata"/><Relationship Id="rId31" Type="http://schemas.openxmlformats.org/officeDocument/2006/relationships/font" Target="fonts/font2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5.fntdata"/><Relationship Id="rId22" Type="http://schemas.openxmlformats.org/officeDocument/2006/relationships/font" Target="fonts/font13.fntdata"/><Relationship Id="rId27" Type="http://schemas.openxmlformats.org/officeDocument/2006/relationships/font" Target="fonts/font18.fntdata"/><Relationship Id="rId30" Type="http://schemas.openxmlformats.org/officeDocument/2006/relationships/font" Target="fonts/font21.fntdata"/><Relationship Id="rId35" Type="http://schemas.openxmlformats.org/officeDocument/2006/relationships/font" Target="fonts/font26.fntdata"/><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font" Target="fonts/font3.fntdata"/><Relationship Id="rId17" Type="http://schemas.openxmlformats.org/officeDocument/2006/relationships/font" Target="fonts/font8.fntdata"/><Relationship Id="rId25" Type="http://schemas.openxmlformats.org/officeDocument/2006/relationships/font" Target="fonts/font16.fntdata"/><Relationship Id="rId33" Type="http://schemas.openxmlformats.org/officeDocument/2006/relationships/font" Target="fonts/font24.fntdata"/><Relationship Id="rId38" Type="http://schemas.openxmlformats.org/officeDocument/2006/relationships/font" Target="fonts/font29.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10/30/2024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10/30/2024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10/30/2024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10/30/2024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hyperlink" Target="https://summit.esca.org/"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hyperlink" Target="https://summit.esca.org/" TargetMode="External"/><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1.png"/></Relationships>
</file>

<file path=ppt/slides/_rels/slide3.xml.rels><?xml version="1.0" encoding="UTF-8" standalone="yes"?>
<Relationships xmlns="http://schemas.openxmlformats.org/package/2006/relationships"><Relationship Id="rId8" Type="http://schemas.openxmlformats.org/officeDocument/2006/relationships/hyperlink" Target="https://summit.esca.org/why-attend/" TargetMode="External"/><Relationship Id="rId3" Type="http://schemas.openxmlformats.org/officeDocument/2006/relationships/image" Target="../media/image6.svg"/><Relationship Id="rId7" Type="http://schemas.openxmlformats.org/officeDocument/2006/relationships/image" Target="../media/image12.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0.svg"/><Relationship Id="rId5" Type="http://schemas.openxmlformats.org/officeDocument/2006/relationships/image" Target="../media/image8.svg"/><Relationship Id="rId10" Type="http://schemas.openxmlformats.org/officeDocument/2006/relationships/image" Target="../media/image9.png"/><Relationship Id="rId4" Type="http://schemas.openxmlformats.org/officeDocument/2006/relationships/image" Target="../media/image7.pn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hyperlink" Target="https://summit.esca.org/schedule/" TargetMode="External"/><Relationship Id="rId7" Type="http://schemas.openxmlformats.org/officeDocument/2006/relationships/image" Target="../media/image7.png"/><Relationship Id="rId12" Type="http://schemas.openxmlformats.org/officeDocument/2006/relationships/image" Target="../media/image12.svg"/><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image" Target="../media/image16.svg"/><Relationship Id="rId11" Type="http://schemas.openxmlformats.org/officeDocument/2006/relationships/image" Target="../media/image11.png"/><Relationship Id="rId5" Type="http://schemas.openxmlformats.org/officeDocument/2006/relationships/image" Target="../media/image15.png"/><Relationship Id="rId10" Type="http://schemas.openxmlformats.org/officeDocument/2006/relationships/image" Target="../media/image18.svg"/><Relationship Id="rId4" Type="http://schemas.openxmlformats.org/officeDocument/2006/relationships/hyperlink" Target="https://summit.esca.org/speakers/" TargetMode="External"/><Relationship Id="rId9"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image" Target="../media/image18.svg"/><Relationship Id="rId13" Type="http://schemas.openxmlformats.org/officeDocument/2006/relationships/hyperlink" Target="https://summit.esca.org/why-attend/#DINE" TargetMode="External"/><Relationship Id="rId3" Type="http://schemas.openxmlformats.org/officeDocument/2006/relationships/image" Target="../media/image5.png"/><Relationship Id="rId7" Type="http://schemas.openxmlformats.org/officeDocument/2006/relationships/image" Target="../media/image17.png"/><Relationship Id="rId12" Type="http://schemas.openxmlformats.org/officeDocument/2006/relationships/image" Target="../media/image23.sv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image" Target="../media/image22.png"/><Relationship Id="rId5" Type="http://schemas.openxmlformats.org/officeDocument/2006/relationships/image" Target="../media/image7.png"/><Relationship Id="rId10" Type="http://schemas.openxmlformats.org/officeDocument/2006/relationships/image" Target="../media/image21.svg"/><Relationship Id="rId4" Type="http://schemas.openxmlformats.org/officeDocument/2006/relationships/image" Target="../media/image6.svg"/><Relationship Id="rId9"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hyperlink" Target="https://summit.esca.org/pricing/" TargetMode="External"/><Relationship Id="rId3" Type="http://schemas.openxmlformats.org/officeDocument/2006/relationships/image" Target="../media/image25.png"/><Relationship Id="rId7" Type="http://schemas.openxmlformats.org/officeDocument/2006/relationships/image" Target="../media/image27.png"/><Relationship Id="rId12" Type="http://schemas.openxmlformats.org/officeDocument/2006/relationships/image" Target="../media/image12.svg"/><Relationship Id="rId2" Type="http://schemas.openxmlformats.org/officeDocument/2006/relationships/image" Target="../media/image24.jpeg"/><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8.svg"/><Relationship Id="rId4" Type="http://schemas.openxmlformats.org/officeDocument/2006/relationships/image" Target="../media/image26.svg"/><Relationship Id="rId9"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svg"/><Relationship Id="rId7" Type="http://schemas.openxmlformats.org/officeDocument/2006/relationships/image" Target="../media/image18.svg"/><Relationship Id="rId12" Type="http://schemas.openxmlformats.org/officeDocument/2006/relationships/hyperlink" Target="mailto:sponsor@esca.org" TargetMode="External"/><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31.png"/><Relationship Id="rId5" Type="http://schemas.openxmlformats.org/officeDocument/2006/relationships/image" Target="../media/image30.svg"/><Relationship Id="rId10" Type="http://schemas.openxmlformats.org/officeDocument/2006/relationships/hyperlink" Target="https://summit.esca.org/sponsorships/" TargetMode="External"/><Relationship Id="rId4" Type="http://schemas.openxmlformats.org/officeDocument/2006/relationships/image" Target="../media/image29.png"/><Relationship Id="rId9" Type="http://schemas.openxmlformats.org/officeDocument/2006/relationships/image" Target="../media/image12.svg"/></Relationships>
</file>

<file path=ppt/slides/_rels/slide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02020"/>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18000"/>
            </a:blip>
            <a:stretch>
              <a:fillRect t="-9333" b="-9333"/>
            </a:stretch>
          </a:blipFill>
        </p:spPr>
        <p:txBody>
          <a:bodyPr/>
          <a:lstStyle/>
          <a:p>
            <a:endParaRPr lang="en-US"/>
          </a:p>
        </p:txBody>
      </p:sp>
      <p:sp>
        <p:nvSpPr>
          <p:cNvPr id="3" name="Freeform 3"/>
          <p:cNvSpPr/>
          <p:nvPr/>
        </p:nvSpPr>
        <p:spPr>
          <a:xfrm rot="-10800000">
            <a:off x="0" y="0"/>
            <a:ext cx="18288000" cy="10287000"/>
          </a:xfrm>
          <a:custGeom>
            <a:avLst/>
            <a:gdLst/>
            <a:ahLst/>
            <a:cxnLst/>
            <a:rect l="l" t="t" r="r" b="b"/>
            <a:pathLst>
              <a:path w="19019314" h="10287000">
                <a:moveTo>
                  <a:pt x="0" y="0"/>
                </a:moveTo>
                <a:lnTo>
                  <a:pt x="19019314" y="0"/>
                </a:lnTo>
                <a:lnTo>
                  <a:pt x="19019314" y="10287000"/>
                </a:lnTo>
                <a:lnTo>
                  <a:pt x="0" y="10287000"/>
                </a:lnTo>
                <a:lnTo>
                  <a:pt x="0" y="0"/>
                </a:lnTo>
                <a:close/>
              </a:path>
            </a:pathLst>
          </a:custGeom>
          <a:blipFill>
            <a:blip r:embed="rId3">
              <a:alphaModFix amt="29000"/>
            </a:blip>
            <a:stretch>
              <a:fillRect l="-6110" r="-5986"/>
            </a:stretch>
          </a:blipFill>
        </p:spPr>
        <p:txBody>
          <a:bodyPr/>
          <a:lstStyle/>
          <a:p>
            <a:endParaRPr lang="en-US"/>
          </a:p>
        </p:txBody>
      </p:sp>
      <p:sp>
        <p:nvSpPr>
          <p:cNvPr id="4" name="Freeform 4">
            <a:hlinkClick r:id="rId4"/>
          </p:cNvPr>
          <p:cNvSpPr/>
          <p:nvPr/>
        </p:nvSpPr>
        <p:spPr>
          <a:xfrm>
            <a:off x="6421291" y="539050"/>
            <a:ext cx="5676859" cy="5676859"/>
          </a:xfrm>
          <a:custGeom>
            <a:avLst/>
            <a:gdLst/>
            <a:ahLst/>
            <a:cxnLst/>
            <a:rect l="l" t="t" r="r" b="b"/>
            <a:pathLst>
              <a:path w="5676859" h="5676859">
                <a:moveTo>
                  <a:pt x="0" y="0"/>
                </a:moveTo>
                <a:lnTo>
                  <a:pt x="5676860" y="0"/>
                </a:lnTo>
                <a:lnTo>
                  <a:pt x="5676860" y="5676859"/>
                </a:lnTo>
                <a:lnTo>
                  <a:pt x="0" y="5676859"/>
                </a:lnTo>
                <a:lnTo>
                  <a:pt x="0" y="0"/>
                </a:lnTo>
                <a:close/>
              </a:path>
            </a:pathLst>
          </a:custGeom>
          <a:blipFill>
            <a:blip r:embed="rId5"/>
            <a:stretch>
              <a:fillRect/>
            </a:stretch>
          </a:blipFill>
        </p:spPr>
        <p:txBody>
          <a:bodyPr/>
          <a:lstStyle/>
          <a:p>
            <a:endParaRPr lang="en-US"/>
          </a:p>
        </p:txBody>
      </p:sp>
      <p:sp>
        <p:nvSpPr>
          <p:cNvPr id="9" name="TextBox 8">
            <a:extLst>
              <a:ext uri="{FF2B5EF4-FFF2-40B4-BE49-F238E27FC236}">
                <a16:creationId xmlns:a16="http://schemas.microsoft.com/office/drawing/2014/main" id="{A272E4FC-B199-5330-19B2-D4515D749709}"/>
              </a:ext>
            </a:extLst>
          </p:cNvPr>
          <p:cNvSpPr txBox="1"/>
          <p:nvPr/>
        </p:nvSpPr>
        <p:spPr>
          <a:xfrm>
            <a:off x="533400" y="9312061"/>
            <a:ext cx="9144000" cy="435889"/>
          </a:xfrm>
          <a:prstGeom prst="rect">
            <a:avLst/>
          </a:prstGeom>
          <a:noFill/>
        </p:spPr>
        <p:txBody>
          <a:bodyPr wrap="square">
            <a:spAutoFit/>
          </a:bodyPr>
          <a:lstStyle/>
          <a:p>
            <a:pPr algn="l">
              <a:lnSpc>
                <a:spcPts val="2940"/>
              </a:lnSpc>
            </a:pPr>
            <a:r>
              <a:rPr lang="en-US" sz="1800" b="1" dirty="0">
                <a:solidFill>
                  <a:srgbClr val="FFFFFF">
                    <a:alpha val="49804"/>
                  </a:srgbClr>
                </a:solidFill>
                <a:latin typeface="Poppins"/>
                <a:ea typeface="Poppins"/>
                <a:cs typeface="Poppins"/>
                <a:sym typeface="Poppins"/>
              </a:rPr>
              <a:t>Kay Bailey Hutchison Convention Center </a:t>
            </a:r>
          </a:p>
        </p:txBody>
      </p:sp>
      <p:sp>
        <p:nvSpPr>
          <p:cNvPr id="10" name="TextBox 9">
            <a:extLst>
              <a:ext uri="{FF2B5EF4-FFF2-40B4-BE49-F238E27FC236}">
                <a16:creationId xmlns:a16="http://schemas.microsoft.com/office/drawing/2014/main" id="{D2FD0E7D-A695-7411-523E-23B5F703A72D}"/>
              </a:ext>
            </a:extLst>
          </p:cNvPr>
          <p:cNvSpPr txBox="1"/>
          <p:nvPr/>
        </p:nvSpPr>
        <p:spPr>
          <a:xfrm>
            <a:off x="8382000" y="9312060"/>
            <a:ext cx="9144000" cy="435889"/>
          </a:xfrm>
          <a:prstGeom prst="rect">
            <a:avLst/>
          </a:prstGeom>
          <a:noFill/>
        </p:spPr>
        <p:txBody>
          <a:bodyPr wrap="square">
            <a:spAutoFit/>
          </a:bodyPr>
          <a:lstStyle/>
          <a:p>
            <a:pPr algn="r">
              <a:lnSpc>
                <a:spcPts val="2940"/>
              </a:lnSpc>
            </a:pPr>
            <a:r>
              <a:rPr lang="en-US" sz="1800" b="1" dirty="0">
                <a:solidFill>
                  <a:srgbClr val="FFFFFF">
                    <a:alpha val="49804"/>
                  </a:srgbClr>
                </a:solidFill>
                <a:latin typeface="Poppins"/>
                <a:ea typeface="Poppins"/>
                <a:cs typeface="Poppins"/>
                <a:sym typeface="Poppins"/>
              </a:rPr>
              <a:t>February 4 -5, 2025</a:t>
            </a:r>
          </a:p>
        </p:txBody>
      </p:sp>
      <p:sp>
        <p:nvSpPr>
          <p:cNvPr id="11" name="TextBox 7">
            <a:extLst>
              <a:ext uri="{FF2B5EF4-FFF2-40B4-BE49-F238E27FC236}">
                <a16:creationId xmlns:a16="http://schemas.microsoft.com/office/drawing/2014/main" id="{D451C7A0-5498-7E16-9E8C-D975A1270D22}"/>
              </a:ext>
            </a:extLst>
          </p:cNvPr>
          <p:cNvSpPr txBox="1"/>
          <p:nvPr/>
        </p:nvSpPr>
        <p:spPr>
          <a:xfrm>
            <a:off x="5642795" y="5139518"/>
            <a:ext cx="7002407" cy="1536074"/>
          </a:xfrm>
          <a:prstGeom prst="rect">
            <a:avLst/>
          </a:prstGeom>
        </p:spPr>
        <p:txBody>
          <a:bodyPr lIns="0" tIns="0" rIns="0" bIns="0" rtlCol="0" anchor="t">
            <a:spAutoFit/>
          </a:bodyPr>
          <a:lstStyle/>
          <a:p>
            <a:pPr marL="0" marR="0" lvl="0" indent="0" algn="ctr" defTabSz="914400" rtl="0" eaLnBrk="1" fontAlgn="auto" latinLnBrk="0" hangingPunct="1">
              <a:lnSpc>
                <a:spcPts val="12459"/>
              </a:lnSpc>
              <a:spcBef>
                <a:spcPts val="0"/>
              </a:spcBef>
              <a:spcAft>
                <a:spcPts val="0"/>
              </a:spcAft>
              <a:buClrTx/>
              <a:buSzTx/>
              <a:buFontTx/>
              <a:buNone/>
              <a:tabLst/>
              <a:defRPr/>
            </a:pPr>
            <a:r>
              <a:rPr kumimoji="0" lang="en-US" sz="8899" b="1" i="0" u="none" strike="noStrike" kern="1200" cap="none" spc="284" normalizeH="0" baseline="0" noProof="0" dirty="0">
                <a:ln>
                  <a:noFill/>
                </a:ln>
                <a:solidFill>
                  <a:srgbClr val="AF4450"/>
                </a:solidFill>
                <a:uLnTx/>
                <a:uFillTx/>
                <a:latin typeface="Poppins Bold" panose="00000800000000000000" charset="0"/>
                <a:ea typeface="PMingLiU" panose="020B0604030504040204" pitchFamily="18" charset="-120"/>
                <a:cs typeface="Poppins Bold" panose="00000800000000000000" charset="0"/>
                <a:sym typeface="Roboto Condensed Bold"/>
              </a:rPr>
              <a:t>THE</a:t>
            </a:r>
            <a:r>
              <a:rPr kumimoji="0" lang="en-US" sz="8899" b="1" i="0" u="none" strike="noStrike" kern="1200" cap="none" spc="284" normalizeH="0" baseline="0" noProof="0" dirty="0">
                <a:ln>
                  <a:noFill/>
                </a:ln>
                <a:solidFill>
                  <a:srgbClr val="AF4450"/>
                </a:solidFill>
                <a:uLnTx/>
                <a:uFillTx/>
                <a:latin typeface="Poppins Bold" panose="00000800000000000000" charset="0"/>
                <a:ea typeface="Roboto Condensed Bold"/>
                <a:cs typeface="Poppins Bold" panose="00000800000000000000" charset="0"/>
                <a:sym typeface="Roboto Condensed Bold"/>
              </a:rPr>
              <a:t> CASE </a:t>
            </a:r>
          </a:p>
        </p:txBody>
      </p:sp>
      <p:sp>
        <p:nvSpPr>
          <p:cNvPr id="12" name="TextBox 5">
            <a:extLst>
              <a:ext uri="{FF2B5EF4-FFF2-40B4-BE49-F238E27FC236}">
                <a16:creationId xmlns:a16="http://schemas.microsoft.com/office/drawing/2014/main" id="{482DC14A-DC36-6A2C-ACA0-8F6088A2542A}"/>
              </a:ext>
            </a:extLst>
          </p:cNvPr>
          <p:cNvSpPr txBox="1"/>
          <p:nvPr/>
        </p:nvSpPr>
        <p:spPr>
          <a:xfrm>
            <a:off x="1905692" y="5958602"/>
            <a:ext cx="14476611" cy="1433982"/>
          </a:xfrm>
          <a:prstGeom prst="rect">
            <a:avLst/>
          </a:prstGeom>
        </p:spPr>
        <p:txBody>
          <a:bodyPr wrap="square" lIns="0" tIns="0" rIns="0" bIns="0" rtlCol="0" anchor="t">
            <a:spAutoFit/>
          </a:bodyPr>
          <a:lstStyle/>
          <a:p>
            <a:pPr marL="0" marR="0" lvl="0" indent="0" algn="ctr" defTabSz="914400" rtl="0" eaLnBrk="1" fontAlgn="auto" latinLnBrk="0" hangingPunct="1">
              <a:lnSpc>
                <a:spcPts val="5320"/>
              </a:lnSpc>
              <a:spcBef>
                <a:spcPts val="0"/>
              </a:spcBef>
              <a:spcAft>
                <a:spcPts val="0"/>
              </a:spcAft>
              <a:buClrTx/>
              <a:buSzTx/>
              <a:buFontTx/>
              <a:buNone/>
              <a:tabLst/>
              <a:defRPr/>
            </a:pPr>
            <a:r>
              <a:rPr kumimoji="0" lang="en-US" sz="3800" b="0" i="0" u="none" strike="noStrike" kern="1200" cap="none" spc="1691" normalizeH="0" baseline="0" noProof="0" dirty="0">
                <a:ln>
                  <a:noFill/>
                </a:ln>
                <a:solidFill>
                  <a:srgbClr val="FFFFFF"/>
                </a:solidFill>
                <a:effectLst/>
                <a:uLnTx/>
                <a:uFillTx/>
                <a:latin typeface="Roboto Condensed"/>
                <a:ea typeface="Roboto Condensed"/>
                <a:cs typeface="Roboto Condensed"/>
                <a:sym typeface="Roboto Condensed"/>
              </a:rPr>
              <a:t> </a:t>
            </a:r>
          </a:p>
          <a:p>
            <a:pPr marL="0" marR="0" lvl="0" indent="0" algn="ctr" defTabSz="914400" rtl="0" eaLnBrk="1" fontAlgn="auto" latinLnBrk="0" hangingPunct="1">
              <a:lnSpc>
                <a:spcPts val="6160"/>
              </a:lnSpc>
              <a:spcBef>
                <a:spcPts val="0"/>
              </a:spcBef>
              <a:spcAft>
                <a:spcPts val="0"/>
              </a:spcAft>
              <a:buClrTx/>
              <a:buSzTx/>
              <a:buFontTx/>
              <a:buNone/>
              <a:tabLst/>
              <a:defRPr/>
            </a:pPr>
            <a:r>
              <a:rPr kumimoji="0" lang="en-US" sz="4400" b="1" i="0" u="none" strike="noStrike" kern="1200" cap="none" spc="1958" normalizeH="0" baseline="0" noProof="0" dirty="0">
                <a:ln>
                  <a:noFill/>
                </a:ln>
                <a:solidFill>
                  <a:srgbClr val="FFFFFF"/>
                </a:solidFill>
                <a:effectLst/>
                <a:uLnTx/>
                <a:uFillTx/>
                <a:latin typeface="Poppins Thin" panose="00000300000000000000" pitchFamily="2" charset="0"/>
                <a:ea typeface="Roboto Condensed"/>
                <a:cs typeface="Poppins Thin" panose="00000300000000000000" pitchFamily="2" charset="0"/>
                <a:sym typeface="Roboto Condensed"/>
              </a:rPr>
              <a:t>for Investing in</a:t>
            </a:r>
            <a:r>
              <a:rPr lang="en-US" sz="4400" b="1" spc="1958" dirty="0">
                <a:solidFill>
                  <a:srgbClr val="FFFFFF"/>
                </a:solidFill>
                <a:latin typeface="Poppins Thin" panose="00000300000000000000" pitchFamily="2" charset="0"/>
                <a:ea typeface="Roboto Condensed"/>
                <a:cs typeface="Poppins Thin" panose="00000300000000000000" pitchFamily="2" charset="0"/>
                <a:sym typeface="Roboto Condensed"/>
              </a:rPr>
              <a:t> Yourself</a:t>
            </a:r>
            <a:endParaRPr kumimoji="0" lang="en-US" sz="4400" b="1" i="0" u="none" strike="noStrike" kern="1200" cap="none" spc="1958" normalizeH="0" baseline="0" noProof="0" dirty="0">
              <a:ln>
                <a:noFill/>
              </a:ln>
              <a:solidFill>
                <a:srgbClr val="FFFFFF"/>
              </a:solidFill>
              <a:effectLst/>
              <a:uLnTx/>
              <a:uFillTx/>
              <a:latin typeface="Poppins Thin" panose="00000300000000000000" pitchFamily="2" charset="0"/>
              <a:ea typeface="Roboto Condensed"/>
              <a:cs typeface="Poppins Thin" panose="00000300000000000000" pitchFamily="2" charset="0"/>
              <a:sym typeface="Roboto Condense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202020"/>
        </a:solidFill>
        <a:effectLst/>
      </p:bgPr>
    </p:bg>
    <p:spTree>
      <p:nvGrpSpPr>
        <p:cNvPr id="1" name=""/>
        <p:cNvGrpSpPr/>
        <p:nvPr/>
      </p:nvGrpSpPr>
      <p:grpSpPr>
        <a:xfrm>
          <a:off x="0" y="0"/>
          <a:ext cx="0" cy="0"/>
          <a:chOff x="0" y="0"/>
          <a:chExt cx="0" cy="0"/>
        </a:xfrm>
      </p:grpSpPr>
      <p:grpSp>
        <p:nvGrpSpPr>
          <p:cNvPr id="2" name="Group 2"/>
          <p:cNvGrpSpPr/>
          <p:nvPr/>
        </p:nvGrpSpPr>
        <p:grpSpPr>
          <a:xfrm>
            <a:off x="0" y="2156896"/>
            <a:ext cx="8603572" cy="5131453"/>
            <a:chOff x="0" y="0"/>
            <a:chExt cx="11471429" cy="6841937"/>
          </a:xfrm>
        </p:grpSpPr>
        <p:pic>
          <p:nvPicPr>
            <p:cNvPr id="3" name="Picture 3"/>
            <p:cNvPicPr>
              <a:picLocks noChangeAspect="1"/>
            </p:cNvPicPr>
            <p:nvPr/>
          </p:nvPicPr>
          <p:blipFill>
            <a:blip r:embed="rId2"/>
            <a:srcRect t="5239" b="5239"/>
            <a:stretch>
              <a:fillRect/>
            </a:stretch>
          </p:blipFill>
          <p:spPr>
            <a:xfrm>
              <a:off x="0" y="0"/>
              <a:ext cx="11471429" cy="6841937"/>
            </a:xfrm>
            <a:prstGeom prst="rect">
              <a:avLst/>
            </a:prstGeom>
          </p:spPr>
        </p:pic>
      </p:grpSp>
      <p:sp>
        <p:nvSpPr>
          <p:cNvPr id="4" name="AutoShape 4"/>
          <p:cNvSpPr/>
          <p:nvPr/>
        </p:nvSpPr>
        <p:spPr>
          <a:xfrm>
            <a:off x="1028700" y="9219260"/>
            <a:ext cx="16230600" cy="0"/>
          </a:xfrm>
          <a:prstGeom prst="line">
            <a:avLst/>
          </a:prstGeom>
          <a:ln w="28575" cap="flat">
            <a:solidFill>
              <a:srgbClr val="FFFFFF">
                <a:alpha val="29804"/>
              </a:srgbClr>
            </a:solidFill>
            <a:prstDash val="solid"/>
            <a:headEnd type="none" w="sm" len="sm"/>
            <a:tailEnd type="none" w="sm" len="sm"/>
          </a:ln>
        </p:spPr>
        <p:txBody>
          <a:bodyPr/>
          <a:lstStyle/>
          <a:p>
            <a:endParaRPr lang="en-US"/>
          </a:p>
        </p:txBody>
      </p:sp>
      <p:sp>
        <p:nvSpPr>
          <p:cNvPr id="5" name="AutoShape 5"/>
          <p:cNvSpPr/>
          <p:nvPr/>
        </p:nvSpPr>
        <p:spPr>
          <a:xfrm>
            <a:off x="1028700" y="9219260"/>
            <a:ext cx="3803405" cy="0"/>
          </a:xfrm>
          <a:prstGeom prst="line">
            <a:avLst/>
          </a:prstGeom>
          <a:ln w="28575" cap="flat">
            <a:solidFill>
              <a:srgbClr val="AF4450">
                <a:alpha val="96863"/>
              </a:srgbClr>
            </a:solidFill>
            <a:prstDash val="solid"/>
            <a:headEnd type="none" w="sm" len="sm"/>
            <a:tailEnd type="none" w="sm" len="sm"/>
          </a:ln>
        </p:spPr>
        <p:txBody>
          <a:bodyPr/>
          <a:lstStyle/>
          <a:p>
            <a:endParaRPr lang="en-US" dirty="0"/>
          </a:p>
        </p:txBody>
      </p:sp>
      <p:sp>
        <p:nvSpPr>
          <p:cNvPr id="6" name="Freeform 6"/>
          <p:cNvSpPr/>
          <p:nvPr/>
        </p:nvSpPr>
        <p:spPr>
          <a:xfrm>
            <a:off x="6873492" y="8609503"/>
            <a:ext cx="398619" cy="442909"/>
          </a:xfrm>
          <a:custGeom>
            <a:avLst/>
            <a:gdLst/>
            <a:ahLst/>
            <a:cxnLst/>
            <a:rect l="l" t="t" r="r" b="b"/>
            <a:pathLst>
              <a:path w="398619" h="442909">
                <a:moveTo>
                  <a:pt x="0" y="0"/>
                </a:moveTo>
                <a:lnTo>
                  <a:pt x="398618" y="0"/>
                </a:lnTo>
                <a:lnTo>
                  <a:pt x="398618" y="442910"/>
                </a:lnTo>
                <a:lnTo>
                  <a:pt x="0" y="44291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p:cNvSpPr/>
          <p:nvPr/>
        </p:nvSpPr>
        <p:spPr>
          <a:xfrm>
            <a:off x="15142888" y="8633156"/>
            <a:ext cx="515011" cy="442909"/>
          </a:xfrm>
          <a:custGeom>
            <a:avLst/>
            <a:gdLst/>
            <a:ahLst/>
            <a:cxnLst/>
            <a:rect l="l" t="t" r="r" b="b"/>
            <a:pathLst>
              <a:path w="515011" h="442909">
                <a:moveTo>
                  <a:pt x="0" y="0"/>
                </a:moveTo>
                <a:lnTo>
                  <a:pt x="515011" y="0"/>
                </a:lnTo>
                <a:lnTo>
                  <a:pt x="515011" y="442910"/>
                </a:lnTo>
                <a:lnTo>
                  <a:pt x="0" y="44291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Freeform 8"/>
          <p:cNvSpPr/>
          <p:nvPr/>
        </p:nvSpPr>
        <p:spPr>
          <a:xfrm>
            <a:off x="2714521" y="8633156"/>
            <a:ext cx="431763" cy="395603"/>
          </a:xfrm>
          <a:custGeom>
            <a:avLst/>
            <a:gdLst/>
            <a:ahLst/>
            <a:cxnLst/>
            <a:rect l="l" t="t" r="r" b="b"/>
            <a:pathLst>
              <a:path w="431763" h="395603">
                <a:moveTo>
                  <a:pt x="0" y="0"/>
                </a:moveTo>
                <a:lnTo>
                  <a:pt x="431763" y="0"/>
                </a:lnTo>
                <a:lnTo>
                  <a:pt x="431763" y="395604"/>
                </a:lnTo>
                <a:lnTo>
                  <a:pt x="0" y="39560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solidFill>
                <a:srgbClr val="AF4450"/>
              </a:solidFill>
            </a:endParaRPr>
          </a:p>
        </p:txBody>
      </p:sp>
      <p:sp>
        <p:nvSpPr>
          <p:cNvPr id="9" name="Freeform 9"/>
          <p:cNvSpPr/>
          <p:nvPr/>
        </p:nvSpPr>
        <p:spPr>
          <a:xfrm>
            <a:off x="10996385" y="8653358"/>
            <a:ext cx="422228" cy="355199"/>
          </a:xfrm>
          <a:custGeom>
            <a:avLst/>
            <a:gdLst/>
            <a:ahLst/>
            <a:cxnLst/>
            <a:rect l="l" t="t" r="r" b="b"/>
            <a:pathLst>
              <a:path w="422228" h="355199">
                <a:moveTo>
                  <a:pt x="0" y="0"/>
                </a:moveTo>
                <a:lnTo>
                  <a:pt x="422228" y="0"/>
                </a:lnTo>
                <a:lnTo>
                  <a:pt x="422228" y="355200"/>
                </a:lnTo>
                <a:lnTo>
                  <a:pt x="0" y="3552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0" name="TextBox 10"/>
          <p:cNvSpPr txBox="1"/>
          <p:nvPr/>
        </p:nvSpPr>
        <p:spPr>
          <a:xfrm>
            <a:off x="1028700" y="9385267"/>
            <a:ext cx="3803405" cy="354328"/>
          </a:xfrm>
          <a:prstGeom prst="rect">
            <a:avLst/>
          </a:prstGeom>
        </p:spPr>
        <p:txBody>
          <a:bodyPr lIns="0" tIns="0" rIns="0" bIns="0" rtlCol="0" anchor="t">
            <a:spAutoFit/>
          </a:bodyPr>
          <a:lstStyle/>
          <a:p>
            <a:pPr algn="ctr">
              <a:lnSpc>
                <a:spcPts val="2940"/>
              </a:lnSpc>
            </a:pPr>
            <a:r>
              <a:rPr lang="en-US" sz="2100" b="1" dirty="0">
                <a:solidFill>
                  <a:srgbClr val="AF4450"/>
                </a:solidFill>
                <a:latin typeface="Poppins Medium"/>
                <a:ea typeface="Poppins Medium"/>
                <a:cs typeface="Poppins Medium"/>
                <a:sym typeface="Poppins Medium"/>
              </a:rPr>
              <a:t>About</a:t>
            </a:r>
            <a:r>
              <a:rPr lang="en-US" sz="2100" b="1" dirty="0">
                <a:solidFill>
                  <a:schemeClr val="bg1"/>
                </a:solidFill>
                <a:latin typeface="Poppins Medium"/>
                <a:ea typeface="Poppins Medium"/>
                <a:cs typeface="Poppins Medium"/>
                <a:sym typeface="Poppins Medium"/>
              </a:rPr>
              <a:t> </a:t>
            </a:r>
            <a:r>
              <a:rPr lang="en-US" sz="2100" b="1" dirty="0">
                <a:solidFill>
                  <a:srgbClr val="AF4450"/>
                </a:solidFill>
                <a:latin typeface="Poppins Medium"/>
                <a:ea typeface="Poppins Medium"/>
                <a:cs typeface="Poppins Medium"/>
                <a:sym typeface="Poppins Medium"/>
              </a:rPr>
              <a:t>Summit</a:t>
            </a:r>
          </a:p>
        </p:txBody>
      </p:sp>
      <p:sp>
        <p:nvSpPr>
          <p:cNvPr id="11" name="TextBox 11"/>
          <p:cNvSpPr txBox="1"/>
          <p:nvPr/>
        </p:nvSpPr>
        <p:spPr>
          <a:xfrm>
            <a:off x="5171098" y="9385267"/>
            <a:ext cx="3803405" cy="375285"/>
          </a:xfrm>
          <a:prstGeom prst="rect">
            <a:avLst/>
          </a:prstGeom>
        </p:spPr>
        <p:txBody>
          <a:bodyPr lIns="0" tIns="0" rIns="0" bIns="0" rtlCol="0" anchor="t">
            <a:spAutoFit/>
          </a:bodyPr>
          <a:lstStyle/>
          <a:p>
            <a:pPr algn="ctr">
              <a:lnSpc>
                <a:spcPts val="2940"/>
              </a:lnSpc>
            </a:pPr>
            <a:r>
              <a:rPr lang="en-US" sz="2100" b="1" dirty="0">
                <a:solidFill>
                  <a:srgbClr val="FFFFFF"/>
                </a:solidFill>
                <a:latin typeface="Poppins Medium"/>
                <a:ea typeface="Poppins Medium"/>
                <a:cs typeface="Poppins Medium"/>
                <a:sym typeface="Poppins Medium"/>
              </a:rPr>
              <a:t>Schedule</a:t>
            </a:r>
          </a:p>
        </p:txBody>
      </p:sp>
      <p:sp>
        <p:nvSpPr>
          <p:cNvPr id="12" name="TextBox 12"/>
          <p:cNvSpPr txBox="1"/>
          <p:nvPr/>
        </p:nvSpPr>
        <p:spPr>
          <a:xfrm>
            <a:off x="1044328" y="663281"/>
            <a:ext cx="3803405" cy="375285"/>
          </a:xfrm>
          <a:prstGeom prst="rect">
            <a:avLst/>
          </a:prstGeom>
        </p:spPr>
        <p:txBody>
          <a:bodyPr lIns="0" tIns="0" rIns="0" bIns="0" rtlCol="0" anchor="t">
            <a:spAutoFit/>
          </a:bodyPr>
          <a:lstStyle/>
          <a:p>
            <a:pPr algn="l">
              <a:lnSpc>
                <a:spcPts val="2940"/>
              </a:lnSpc>
            </a:pPr>
            <a:r>
              <a:rPr lang="en-US" sz="2100">
                <a:solidFill>
                  <a:srgbClr val="FFFFFF">
                    <a:alpha val="49804"/>
                  </a:srgbClr>
                </a:solidFill>
                <a:latin typeface="Poppins"/>
                <a:ea typeface="Poppins"/>
                <a:cs typeface="Poppins"/>
                <a:sym typeface="Poppins"/>
              </a:rPr>
              <a:t>Rising Leaders Summit</a:t>
            </a:r>
          </a:p>
        </p:txBody>
      </p:sp>
      <p:sp>
        <p:nvSpPr>
          <p:cNvPr id="13" name="TextBox 13"/>
          <p:cNvSpPr txBox="1"/>
          <p:nvPr/>
        </p:nvSpPr>
        <p:spPr>
          <a:xfrm>
            <a:off x="9313497" y="9385267"/>
            <a:ext cx="3803405" cy="375285"/>
          </a:xfrm>
          <a:prstGeom prst="rect">
            <a:avLst/>
          </a:prstGeom>
        </p:spPr>
        <p:txBody>
          <a:bodyPr lIns="0" tIns="0" rIns="0" bIns="0" rtlCol="0" anchor="t">
            <a:spAutoFit/>
          </a:bodyPr>
          <a:lstStyle/>
          <a:p>
            <a:pPr algn="ctr">
              <a:lnSpc>
                <a:spcPts val="2940"/>
              </a:lnSpc>
            </a:pPr>
            <a:r>
              <a:rPr lang="en-US" sz="2100" b="1" dirty="0">
                <a:solidFill>
                  <a:srgbClr val="FFFFFF"/>
                </a:solidFill>
                <a:latin typeface="Poppins Medium"/>
                <a:ea typeface="Poppins Medium"/>
                <a:cs typeface="Poppins Medium"/>
                <a:sym typeface="Poppins Medium"/>
              </a:rPr>
              <a:t>Networking </a:t>
            </a:r>
          </a:p>
        </p:txBody>
      </p:sp>
      <p:sp>
        <p:nvSpPr>
          <p:cNvPr id="14" name="TextBox 14"/>
          <p:cNvSpPr txBox="1"/>
          <p:nvPr/>
        </p:nvSpPr>
        <p:spPr>
          <a:xfrm>
            <a:off x="13455895" y="9385267"/>
            <a:ext cx="3803405" cy="375285"/>
          </a:xfrm>
          <a:prstGeom prst="rect">
            <a:avLst/>
          </a:prstGeom>
        </p:spPr>
        <p:txBody>
          <a:bodyPr lIns="0" tIns="0" rIns="0" bIns="0" rtlCol="0" anchor="t">
            <a:spAutoFit/>
          </a:bodyPr>
          <a:lstStyle/>
          <a:p>
            <a:pPr algn="ctr">
              <a:lnSpc>
                <a:spcPts val="2940"/>
              </a:lnSpc>
            </a:pPr>
            <a:r>
              <a:rPr lang="en-US" sz="2100" b="1" dirty="0">
                <a:solidFill>
                  <a:srgbClr val="FFFFFF"/>
                </a:solidFill>
                <a:latin typeface="Poppins Medium"/>
                <a:ea typeface="Poppins Medium"/>
                <a:cs typeface="Poppins Medium"/>
                <a:sym typeface="Poppins Medium"/>
              </a:rPr>
              <a:t>Financials</a:t>
            </a:r>
          </a:p>
        </p:txBody>
      </p:sp>
      <p:sp>
        <p:nvSpPr>
          <p:cNvPr id="15" name="TextBox 15"/>
          <p:cNvSpPr txBox="1"/>
          <p:nvPr/>
        </p:nvSpPr>
        <p:spPr>
          <a:xfrm>
            <a:off x="9488147" y="1848843"/>
            <a:ext cx="6325718" cy="1108573"/>
          </a:xfrm>
          <a:prstGeom prst="rect">
            <a:avLst/>
          </a:prstGeom>
        </p:spPr>
        <p:txBody>
          <a:bodyPr lIns="0" tIns="0" rIns="0" bIns="0" rtlCol="0" anchor="t">
            <a:spAutoFit/>
          </a:bodyPr>
          <a:lstStyle/>
          <a:p>
            <a:pPr algn="l">
              <a:lnSpc>
                <a:spcPts val="9099"/>
              </a:lnSpc>
            </a:pPr>
            <a:r>
              <a:rPr lang="en-US" sz="6499" dirty="0">
                <a:solidFill>
                  <a:srgbClr val="FFFFFF"/>
                </a:solidFill>
                <a:latin typeface="Poppins Ultra-Bold"/>
                <a:ea typeface="Poppins Ultra-Bold"/>
                <a:cs typeface="Poppins Ultra-Bold"/>
                <a:sym typeface="Poppins Ultra-Bold"/>
              </a:rPr>
              <a:t>About Our</a:t>
            </a:r>
          </a:p>
        </p:txBody>
      </p:sp>
      <p:sp>
        <p:nvSpPr>
          <p:cNvPr id="16" name="TextBox 16"/>
          <p:cNvSpPr txBox="1"/>
          <p:nvPr/>
        </p:nvSpPr>
        <p:spPr>
          <a:xfrm>
            <a:off x="9488147" y="2602458"/>
            <a:ext cx="5358105" cy="1168400"/>
          </a:xfrm>
          <a:prstGeom prst="rect">
            <a:avLst/>
          </a:prstGeom>
        </p:spPr>
        <p:txBody>
          <a:bodyPr lIns="0" tIns="0" rIns="0" bIns="0" rtlCol="0" anchor="t">
            <a:spAutoFit/>
          </a:bodyPr>
          <a:lstStyle/>
          <a:p>
            <a:pPr algn="l">
              <a:lnSpc>
                <a:spcPts val="9099"/>
              </a:lnSpc>
            </a:pPr>
            <a:r>
              <a:rPr lang="en-US" sz="6499" dirty="0">
                <a:solidFill>
                  <a:srgbClr val="FFFFFF"/>
                </a:solidFill>
                <a:latin typeface="Poppins Thin"/>
                <a:ea typeface="Poppins Thin"/>
                <a:cs typeface="Poppins Thin"/>
                <a:sym typeface="Poppins Thin"/>
              </a:rPr>
              <a:t>Summit</a:t>
            </a:r>
          </a:p>
        </p:txBody>
      </p:sp>
      <p:sp>
        <p:nvSpPr>
          <p:cNvPr id="17" name="TextBox 17"/>
          <p:cNvSpPr txBox="1"/>
          <p:nvPr/>
        </p:nvSpPr>
        <p:spPr>
          <a:xfrm>
            <a:off x="9489284" y="4110581"/>
            <a:ext cx="7048900" cy="3320653"/>
          </a:xfrm>
          <a:prstGeom prst="rect">
            <a:avLst/>
          </a:prstGeom>
        </p:spPr>
        <p:txBody>
          <a:bodyPr lIns="0" tIns="0" rIns="0" bIns="0" rtlCol="0" anchor="t">
            <a:spAutoFit/>
          </a:bodyPr>
          <a:lstStyle/>
          <a:p>
            <a:pPr algn="l">
              <a:lnSpc>
                <a:spcPts val="2940"/>
              </a:lnSpc>
            </a:pPr>
            <a:r>
              <a:rPr lang="en-US" sz="2100" dirty="0">
                <a:solidFill>
                  <a:srgbClr val="FFFFFF"/>
                </a:solidFill>
                <a:latin typeface="Montserrat"/>
                <a:ea typeface="Montserrat"/>
                <a:cs typeface="Montserrat"/>
                <a:sym typeface="Montserrat"/>
              </a:rPr>
              <a:t>This event is tailored for young professionals and emerging leaders in the exhibitions and events industry. The summit will feature leadership development sessions, industry-specific workshops, and unique networking opportunities, including a LinkedIn Lounge and a dine-around experience. Allowing attendees to gain essential skills, connect with peers, and shape the future of our industry.</a:t>
            </a:r>
          </a:p>
          <a:p>
            <a:pPr algn="l">
              <a:lnSpc>
                <a:spcPts val="2940"/>
              </a:lnSpc>
            </a:pPr>
            <a:r>
              <a:rPr lang="en-US" sz="2100" dirty="0">
                <a:solidFill>
                  <a:srgbClr val="FFFFFF"/>
                </a:solidFill>
                <a:latin typeface="Montserrat"/>
                <a:ea typeface="Montserrat"/>
                <a:cs typeface="Montserrat"/>
                <a:sym typeface="Montserrat"/>
              </a:rPr>
              <a:t>Learn more </a:t>
            </a:r>
            <a:r>
              <a:rPr lang="en-US" sz="2100" b="1" dirty="0">
                <a:solidFill>
                  <a:srgbClr val="AF4450"/>
                </a:solidFill>
                <a:latin typeface="Montserrat"/>
                <a:ea typeface="Montserrat"/>
                <a:cs typeface="Montserrat"/>
                <a:sym typeface="Montserrat"/>
                <a:hlinkClick r:id="rId11">
                  <a:extLst>
                    <a:ext uri="{A12FA001-AC4F-418D-AE19-62706E023703}">
                      <ahyp:hlinkClr xmlns:ahyp="http://schemas.microsoft.com/office/drawing/2018/hyperlinkcolor" val="tx"/>
                    </a:ext>
                  </a:extLst>
                </a:hlinkClick>
              </a:rPr>
              <a:t>summit.esca.org</a:t>
            </a:r>
            <a:endParaRPr lang="en-US" sz="2100" b="1" dirty="0">
              <a:solidFill>
                <a:srgbClr val="AF4450"/>
              </a:solidFill>
              <a:latin typeface="Montserrat"/>
              <a:ea typeface="Montserrat"/>
              <a:cs typeface="Montserrat"/>
              <a:sym typeface="Montserrat"/>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202020"/>
        </a:solidFill>
        <a:effectLst/>
      </p:bgPr>
    </p:bg>
    <p:spTree>
      <p:nvGrpSpPr>
        <p:cNvPr id="1" name=""/>
        <p:cNvGrpSpPr/>
        <p:nvPr/>
      </p:nvGrpSpPr>
      <p:grpSpPr>
        <a:xfrm>
          <a:off x="0" y="0"/>
          <a:ext cx="0" cy="0"/>
          <a:chOff x="0" y="0"/>
          <a:chExt cx="0" cy="0"/>
        </a:xfrm>
      </p:grpSpPr>
      <p:sp>
        <p:nvSpPr>
          <p:cNvPr id="2" name="AutoShape 2"/>
          <p:cNvSpPr/>
          <p:nvPr/>
        </p:nvSpPr>
        <p:spPr>
          <a:xfrm>
            <a:off x="1028700" y="9219260"/>
            <a:ext cx="16230600" cy="0"/>
          </a:xfrm>
          <a:prstGeom prst="line">
            <a:avLst/>
          </a:prstGeom>
          <a:ln w="28575" cap="flat">
            <a:solidFill>
              <a:srgbClr val="FFFFFF">
                <a:alpha val="29804"/>
              </a:srgbClr>
            </a:solidFill>
            <a:prstDash val="solid"/>
            <a:headEnd type="none" w="sm" len="sm"/>
            <a:tailEnd type="none" w="sm" len="sm"/>
          </a:ln>
        </p:spPr>
        <p:txBody>
          <a:bodyPr/>
          <a:lstStyle/>
          <a:p>
            <a:endParaRPr lang="en-US"/>
          </a:p>
        </p:txBody>
      </p:sp>
      <p:sp>
        <p:nvSpPr>
          <p:cNvPr id="3" name="AutoShape 3"/>
          <p:cNvSpPr/>
          <p:nvPr/>
        </p:nvSpPr>
        <p:spPr>
          <a:xfrm>
            <a:off x="1028700" y="9219260"/>
            <a:ext cx="3803405" cy="0"/>
          </a:xfrm>
          <a:prstGeom prst="line">
            <a:avLst/>
          </a:prstGeom>
          <a:ln w="28575" cap="flat">
            <a:solidFill>
              <a:srgbClr val="AF4450">
                <a:alpha val="96863"/>
              </a:srgbClr>
            </a:solidFill>
            <a:prstDash val="solid"/>
            <a:headEnd type="none" w="sm" len="sm"/>
            <a:tailEnd type="none" w="sm" len="sm"/>
          </a:ln>
        </p:spPr>
        <p:txBody>
          <a:bodyPr/>
          <a:lstStyle/>
          <a:p>
            <a:endParaRPr lang="en-US"/>
          </a:p>
        </p:txBody>
      </p:sp>
      <p:sp>
        <p:nvSpPr>
          <p:cNvPr id="4" name="Freeform 4"/>
          <p:cNvSpPr/>
          <p:nvPr/>
        </p:nvSpPr>
        <p:spPr>
          <a:xfrm>
            <a:off x="6873492" y="8609503"/>
            <a:ext cx="398619" cy="442909"/>
          </a:xfrm>
          <a:custGeom>
            <a:avLst/>
            <a:gdLst/>
            <a:ahLst/>
            <a:cxnLst/>
            <a:rect l="l" t="t" r="r" b="b"/>
            <a:pathLst>
              <a:path w="398619" h="442909">
                <a:moveTo>
                  <a:pt x="0" y="0"/>
                </a:moveTo>
                <a:lnTo>
                  <a:pt x="398618" y="0"/>
                </a:lnTo>
                <a:lnTo>
                  <a:pt x="398618" y="442910"/>
                </a:lnTo>
                <a:lnTo>
                  <a:pt x="0" y="44291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a:off x="15142888" y="8633156"/>
            <a:ext cx="515011" cy="442909"/>
          </a:xfrm>
          <a:custGeom>
            <a:avLst/>
            <a:gdLst/>
            <a:ahLst/>
            <a:cxnLst/>
            <a:rect l="l" t="t" r="r" b="b"/>
            <a:pathLst>
              <a:path w="515011" h="442909">
                <a:moveTo>
                  <a:pt x="0" y="0"/>
                </a:moveTo>
                <a:lnTo>
                  <a:pt x="515011" y="0"/>
                </a:lnTo>
                <a:lnTo>
                  <a:pt x="515011" y="442910"/>
                </a:lnTo>
                <a:lnTo>
                  <a:pt x="0" y="44291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a:off x="10996385" y="8653358"/>
            <a:ext cx="422228" cy="355199"/>
          </a:xfrm>
          <a:custGeom>
            <a:avLst/>
            <a:gdLst/>
            <a:ahLst/>
            <a:cxnLst/>
            <a:rect l="l" t="t" r="r" b="b"/>
            <a:pathLst>
              <a:path w="422228" h="355199">
                <a:moveTo>
                  <a:pt x="0" y="0"/>
                </a:moveTo>
                <a:lnTo>
                  <a:pt x="422228" y="0"/>
                </a:lnTo>
                <a:lnTo>
                  <a:pt x="422228" y="355200"/>
                </a:lnTo>
                <a:lnTo>
                  <a:pt x="0" y="3552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8">
            <a:hlinkClick r:id="rId8"/>
          </p:cNvPr>
          <p:cNvSpPr/>
          <p:nvPr/>
        </p:nvSpPr>
        <p:spPr>
          <a:xfrm>
            <a:off x="10996385" y="579139"/>
            <a:ext cx="5929056" cy="7505134"/>
          </a:xfrm>
          <a:custGeom>
            <a:avLst/>
            <a:gdLst/>
            <a:ahLst/>
            <a:cxnLst/>
            <a:rect l="l" t="t" r="r" b="b"/>
            <a:pathLst>
              <a:path w="5929056" h="7505134">
                <a:moveTo>
                  <a:pt x="0" y="0"/>
                </a:moveTo>
                <a:lnTo>
                  <a:pt x="5929056" y="0"/>
                </a:lnTo>
                <a:lnTo>
                  <a:pt x="5929056" y="7505134"/>
                </a:lnTo>
                <a:lnTo>
                  <a:pt x="0" y="7505134"/>
                </a:lnTo>
                <a:lnTo>
                  <a:pt x="0" y="0"/>
                </a:lnTo>
                <a:close/>
              </a:path>
            </a:pathLst>
          </a:custGeom>
          <a:blipFill>
            <a:blip r:embed="rId9"/>
            <a:stretch>
              <a:fillRect/>
            </a:stretch>
          </a:blipFill>
        </p:spPr>
        <p:txBody>
          <a:bodyPr/>
          <a:lstStyle/>
          <a:p>
            <a:endParaRPr lang="en-US"/>
          </a:p>
        </p:txBody>
      </p:sp>
      <p:sp>
        <p:nvSpPr>
          <p:cNvPr id="9" name="TextBox 9"/>
          <p:cNvSpPr txBox="1"/>
          <p:nvPr/>
        </p:nvSpPr>
        <p:spPr>
          <a:xfrm>
            <a:off x="1028700" y="9385267"/>
            <a:ext cx="3803405" cy="354328"/>
          </a:xfrm>
          <a:prstGeom prst="rect">
            <a:avLst/>
          </a:prstGeom>
        </p:spPr>
        <p:txBody>
          <a:bodyPr lIns="0" tIns="0" rIns="0" bIns="0" rtlCol="0" anchor="t">
            <a:spAutoFit/>
          </a:bodyPr>
          <a:lstStyle/>
          <a:p>
            <a:pPr algn="ctr">
              <a:lnSpc>
                <a:spcPts val="2940"/>
              </a:lnSpc>
            </a:pPr>
            <a:r>
              <a:rPr lang="en-US" sz="2100" b="1" dirty="0">
                <a:solidFill>
                  <a:srgbClr val="AF4450"/>
                </a:solidFill>
                <a:latin typeface="Poppins Medium"/>
                <a:ea typeface="Poppins Medium"/>
                <a:cs typeface="Poppins Medium"/>
                <a:sym typeface="Poppins Medium"/>
              </a:rPr>
              <a:t>About Summit</a:t>
            </a:r>
          </a:p>
        </p:txBody>
      </p:sp>
      <p:sp>
        <p:nvSpPr>
          <p:cNvPr id="10" name="TextBox 10"/>
          <p:cNvSpPr txBox="1"/>
          <p:nvPr/>
        </p:nvSpPr>
        <p:spPr>
          <a:xfrm>
            <a:off x="5171098" y="9385267"/>
            <a:ext cx="3803405" cy="375285"/>
          </a:xfrm>
          <a:prstGeom prst="rect">
            <a:avLst/>
          </a:prstGeom>
        </p:spPr>
        <p:txBody>
          <a:bodyPr lIns="0" tIns="0" rIns="0" bIns="0" rtlCol="0" anchor="t">
            <a:spAutoFit/>
          </a:bodyPr>
          <a:lstStyle/>
          <a:p>
            <a:pPr algn="ctr">
              <a:lnSpc>
                <a:spcPts val="2940"/>
              </a:lnSpc>
            </a:pPr>
            <a:r>
              <a:rPr lang="en-US" sz="2100" b="1">
                <a:solidFill>
                  <a:srgbClr val="FFFFFF"/>
                </a:solidFill>
                <a:latin typeface="Poppins Medium"/>
                <a:ea typeface="Poppins Medium"/>
                <a:cs typeface="Poppins Medium"/>
                <a:sym typeface="Poppins Medium"/>
              </a:rPr>
              <a:t>Schedule</a:t>
            </a:r>
          </a:p>
        </p:txBody>
      </p:sp>
      <p:sp>
        <p:nvSpPr>
          <p:cNvPr id="11" name="TextBox 11"/>
          <p:cNvSpPr txBox="1"/>
          <p:nvPr/>
        </p:nvSpPr>
        <p:spPr>
          <a:xfrm>
            <a:off x="1044328" y="663281"/>
            <a:ext cx="3803405" cy="375285"/>
          </a:xfrm>
          <a:prstGeom prst="rect">
            <a:avLst/>
          </a:prstGeom>
        </p:spPr>
        <p:txBody>
          <a:bodyPr lIns="0" tIns="0" rIns="0" bIns="0" rtlCol="0" anchor="t">
            <a:spAutoFit/>
          </a:bodyPr>
          <a:lstStyle/>
          <a:p>
            <a:pPr algn="l">
              <a:lnSpc>
                <a:spcPts val="2940"/>
              </a:lnSpc>
            </a:pPr>
            <a:r>
              <a:rPr lang="en-US" sz="2100">
                <a:solidFill>
                  <a:srgbClr val="FFFFFF">
                    <a:alpha val="49804"/>
                  </a:srgbClr>
                </a:solidFill>
                <a:latin typeface="Poppins"/>
                <a:ea typeface="Poppins"/>
                <a:cs typeface="Poppins"/>
                <a:sym typeface="Poppins"/>
              </a:rPr>
              <a:t>Rising Leaders Summit</a:t>
            </a:r>
          </a:p>
        </p:txBody>
      </p:sp>
      <p:sp>
        <p:nvSpPr>
          <p:cNvPr id="12" name="TextBox 12"/>
          <p:cNvSpPr txBox="1"/>
          <p:nvPr/>
        </p:nvSpPr>
        <p:spPr>
          <a:xfrm>
            <a:off x="9313497" y="9385267"/>
            <a:ext cx="3803405" cy="375285"/>
          </a:xfrm>
          <a:prstGeom prst="rect">
            <a:avLst/>
          </a:prstGeom>
        </p:spPr>
        <p:txBody>
          <a:bodyPr lIns="0" tIns="0" rIns="0" bIns="0" rtlCol="0" anchor="t">
            <a:spAutoFit/>
          </a:bodyPr>
          <a:lstStyle/>
          <a:p>
            <a:pPr algn="ctr">
              <a:lnSpc>
                <a:spcPts val="2940"/>
              </a:lnSpc>
            </a:pPr>
            <a:r>
              <a:rPr lang="en-US" sz="2100" b="1">
                <a:solidFill>
                  <a:srgbClr val="FFFFFF"/>
                </a:solidFill>
                <a:latin typeface="Poppins Medium"/>
                <a:ea typeface="Poppins Medium"/>
                <a:cs typeface="Poppins Medium"/>
                <a:sym typeface="Poppins Medium"/>
              </a:rPr>
              <a:t>Networking </a:t>
            </a:r>
          </a:p>
        </p:txBody>
      </p:sp>
      <p:sp>
        <p:nvSpPr>
          <p:cNvPr id="13" name="TextBox 13"/>
          <p:cNvSpPr txBox="1"/>
          <p:nvPr/>
        </p:nvSpPr>
        <p:spPr>
          <a:xfrm>
            <a:off x="13455895" y="9385267"/>
            <a:ext cx="3803405" cy="375285"/>
          </a:xfrm>
          <a:prstGeom prst="rect">
            <a:avLst/>
          </a:prstGeom>
        </p:spPr>
        <p:txBody>
          <a:bodyPr lIns="0" tIns="0" rIns="0" bIns="0" rtlCol="0" anchor="t">
            <a:spAutoFit/>
          </a:bodyPr>
          <a:lstStyle/>
          <a:p>
            <a:pPr algn="ctr">
              <a:lnSpc>
                <a:spcPts val="2940"/>
              </a:lnSpc>
            </a:pPr>
            <a:r>
              <a:rPr lang="en-US" sz="2100" b="1">
                <a:solidFill>
                  <a:srgbClr val="FFFFFF"/>
                </a:solidFill>
                <a:latin typeface="Poppins Medium"/>
                <a:ea typeface="Poppins Medium"/>
                <a:cs typeface="Poppins Medium"/>
                <a:sym typeface="Poppins Medium"/>
              </a:rPr>
              <a:t>Financials</a:t>
            </a:r>
          </a:p>
        </p:txBody>
      </p:sp>
      <p:sp>
        <p:nvSpPr>
          <p:cNvPr id="14" name="TextBox 14"/>
          <p:cNvSpPr txBox="1"/>
          <p:nvPr/>
        </p:nvSpPr>
        <p:spPr>
          <a:xfrm>
            <a:off x="1034116" y="1300484"/>
            <a:ext cx="6325718" cy="1168400"/>
          </a:xfrm>
          <a:prstGeom prst="rect">
            <a:avLst/>
          </a:prstGeom>
        </p:spPr>
        <p:txBody>
          <a:bodyPr lIns="0" tIns="0" rIns="0" bIns="0" rtlCol="0" anchor="t">
            <a:spAutoFit/>
          </a:bodyPr>
          <a:lstStyle/>
          <a:p>
            <a:pPr algn="l">
              <a:lnSpc>
                <a:spcPts val="9099"/>
              </a:lnSpc>
            </a:pPr>
            <a:r>
              <a:rPr lang="en-US" sz="6499" b="1" dirty="0">
                <a:solidFill>
                  <a:srgbClr val="FFFFFF"/>
                </a:solidFill>
                <a:latin typeface="Poppins Ultra-Bold"/>
                <a:ea typeface="Poppins Ultra-Bold"/>
                <a:cs typeface="Poppins Ultra-Bold"/>
                <a:sym typeface="Poppins Ultra-Bold"/>
              </a:rPr>
              <a:t>Case for Yes</a:t>
            </a:r>
          </a:p>
        </p:txBody>
      </p:sp>
      <p:sp>
        <p:nvSpPr>
          <p:cNvPr id="15" name="TextBox 15"/>
          <p:cNvSpPr txBox="1"/>
          <p:nvPr/>
        </p:nvSpPr>
        <p:spPr>
          <a:xfrm>
            <a:off x="1034116" y="2143985"/>
            <a:ext cx="8109884" cy="1108573"/>
          </a:xfrm>
          <a:prstGeom prst="rect">
            <a:avLst/>
          </a:prstGeom>
        </p:spPr>
        <p:txBody>
          <a:bodyPr lIns="0" tIns="0" rIns="0" bIns="0" rtlCol="0" anchor="t">
            <a:spAutoFit/>
          </a:bodyPr>
          <a:lstStyle/>
          <a:p>
            <a:pPr algn="l">
              <a:lnSpc>
                <a:spcPts val="9099"/>
              </a:lnSpc>
            </a:pPr>
            <a:r>
              <a:rPr lang="en-US" sz="6499" dirty="0">
                <a:solidFill>
                  <a:srgbClr val="FFFFFF"/>
                </a:solidFill>
                <a:latin typeface="Poppins Thin"/>
                <a:ea typeface="Poppins Thin"/>
                <a:cs typeface="Poppins Thin"/>
                <a:sym typeface="Poppins Thin"/>
              </a:rPr>
              <a:t>Justification Letter</a:t>
            </a:r>
          </a:p>
        </p:txBody>
      </p:sp>
      <p:sp>
        <p:nvSpPr>
          <p:cNvPr id="16" name="TextBox 16"/>
          <p:cNvSpPr txBox="1"/>
          <p:nvPr/>
        </p:nvSpPr>
        <p:spPr>
          <a:xfrm>
            <a:off x="1028700" y="3646170"/>
            <a:ext cx="7048900" cy="3320653"/>
          </a:xfrm>
          <a:prstGeom prst="rect">
            <a:avLst/>
          </a:prstGeom>
        </p:spPr>
        <p:txBody>
          <a:bodyPr lIns="0" tIns="0" rIns="0" bIns="0" rtlCol="0" anchor="t">
            <a:spAutoFit/>
          </a:bodyPr>
          <a:lstStyle/>
          <a:p>
            <a:pPr algn="l">
              <a:lnSpc>
                <a:spcPts val="2940"/>
              </a:lnSpc>
            </a:pPr>
            <a:r>
              <a:rPr lang="en-US" sz="2100" dirty="0">
                <a:solidFill>
                  <a:srgbClr val="FFFFFF"/>
                </a:solidFill>
                <a:latin typeface="Montserrat"/>
                <a:ea typeface="Montserrat"/>
                <a:cs typeface="Montserrat"/>
                <a:sym typeface="Montserrat"/>
              </a:rPr>
              <a:t>Make a compelling case to attend the Rising Leaders Summit with our customizable justification letter. Highlight the valuable learning opportunities, industry networking, and the direct impact this summit can have on your career and your organization. Show your employer why investing in your development is a smart move for both you and your company. Go to </a:t>
            </a:r>
            <a:r>
              <a:rPr lang="en-US" sz="2100" b="1" dirty="0">
                <a:solidFill>
                  <a:srgbClr val="AF4450"/>
                </a:solidFill>
                <a:latin typeface="Montserrat"/>
                <a:ea typeface="Montserrat"/>
                <a:cs typeface="Montserrat"/>
                <a:sym typeface="Montserrat"/>
                <a:hlinkClick r:id="rId8">
                  <a:extLst>
                    <a:ext uri="{A12FA001-AC4F-418D-AE19-62706E023703}">
                      <ahyp:hlinkClr xmlns:ahyp="http://schemas.microsoft.com/office/drawing/2018/hyperlinkcolor" val="tx"/>
                    </a:ext>
                  </a:extLst>
                </a:hlinkClick>
              </a:rPr>
              <a:t>summit.esca.org/why-attend/</a:t>
            </a:r>
            <a:r>
              <a:rPr lang="en-US" sz="2100" b="1" dirty="0">
                <a:solidFill>
                  <a:srgbClr val="AF4450"/>
                </a:solidFill>
                <a:latin typeface="Montserrat"/>
                <a:ea typeface="Montserrat"/>
                <a:cs typeface="Montserrat"/>
                <a:sym typeface="Montserrat"/>
              </a:rPr>
              <a:t> </a:t>
            </a:r>
            <a:r>
              <a:rPr lang="en-US" sz="2100" dirty="0">
                <a:solidFill>
                  <a:srgbClr val="FFFFFF"/>
                </a:solidFill>
                <a:latin typeface="Montserrat"/>
                <a:ea typeface="Montserrat"/>
                <a:cs typeface="Montserrat"/>
                <a:sym typeface="Montserrat"/>
              </a:rPr>
              <a:t>and download it directly from the site. </a:t>
            </a:r>
          </a:p>
        </p:txBody>
      </p:sp>
      <p:sp>
        <p:nvSpPr>
          <p:cNvPr id="17" name="Freeform 8">
            <a:extLst>
              <a:ext uri="{FF2B5EF4-FFF2-40B4-BE49-F238E27FC236}">
                <a16:creationId xmlns:a16="http://schemas.microsoft.com/office/drawing/2014/main" id="{106111D9-3961-1153-80E7-EA9DE066D6B5}"/>
              </a:ext>
            </a:extLst>
          </p:cNvPr>
          <p:cNvSpPr/>
          <p:nvPr/>
        </p:nvSpPr>
        <p:spPr>
          <a:xfrm>
            <a:off x="2714521" y="8633156"/>
            <a:ext cx="431763" cy="395603"/>
          </a:xfrm>
          <a:custGeom>
            <a:avLst/>
            <a:gdLst/>
            <a:ahLst/>
            <a:cxnLst/>
            <a:rect l="l" t="t" r="r" b="b"/>
            <a:pathLst>
              <a:path w="431763" h="395603">
                <a:moveTo>
                  <a:pt x="0" y="0"/>
                </a:moveTo>
                <a:lnTo>
                  <a:pt x="431763" y="0"/>
                </a:lnTo>
                <a:lnTo>
                  <a:pt x="431763" y="395604"/>
                </a:lnTo>
                <a:lnTo>
                  <a:pt x="0" y="39560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solidFill>
                <a:srgbClr val="AF4450"/>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202020"/>
        </a:solidFill>
        <a:effectLst/>
      </p:bgPr>
    </p:bg>
    <p:spTree>
      <p:nvGrpSpPr>
        <p:cNvPr id="1" name=""/>
        <p:cNvGrpSpPr/>
        <p:nvPr/>
      </p:nvGrpSpPr>
      <p:grpSpPr>
        <a:xfrm>
          <a:off x="0" y="0"/>
          <a:ext cx="0" cy="0"/>
          <a:chOff x="0" y="0"/>
          <a:chExt cx="0" cy="0"/>
        </a:xfrm>
      </p:grpSpPr>
      <p:grpSp>
        <p:nvGrpSpPr>
          <p:cNvPr id="2" name="Group 2"/>
          <p:cNvGrpSpPr/>
          <p:nvPr/>
        </p:nvGrpSpPr>
        <p:grpSpPr>
          <a:xfrm>
            <a:off x="8609111" y="1125"/>
            <a:ext cx="9693567" cy="1594531"/>
            <a:chOff x="0" y="0"/>
            <a:chExt cx="12924756" cy="2126041"/>
          </a:xfrm>
        </p:grpSpPr>
        <p:pic>
          <p:nvPicPr>
            <p:cNvPr id="3" name="Picture 3"/>
            <p:cNvPicPr>
              <a:picLocks noChangeAspect="1"/>
            </p:cNvPicPr>
            <p:nvPr/>
          </p:nvPicPr>
          <p:blipFill>
            <a:blip r:embed="rId2"/>
            <a:srcRect t="32954" b="32954"/>
            <a:stretch>
              <a:fillRect/>
            </a:stretch>
          </p:blipFill>
          <p:spPr>
            <a:xfrm>
              <a:off x="0" y="0"/>
              <a:ext cx="12924756" cy="2126041"/>
            </a:xfrm>
            <a:prstGeom prst="rect">
              <a:avLst/>
            </a:prstGeom>
          </p:spPr>
        </p:pic>
      </p:grpSp>
      <p:sp>
        <p:nvSpPr>
          <p:cNvPr id="4" name="TextBox 4"/>
          <p:cNvSpPr txBox="1"/>
          <p:nvPr/>
        </p:nvSpPr>
        <p:spPr>
          <a:xfrm>
            <a:off x="1044328" y="1741968"/>
            <a:ext cx="6325718" cy="1168400"/>
          </a:xfrm>
          <a:prstGeom prst="rect">
            <a:avLst/>
          </a:prstGeom>
        </p:spPr>
        <p:txBody>
          <a:bodyPr lIns="0" tIns="0" rIns="0" bIns="0" rtlCol="0" anchor="t">
            <a:spAutoFit/>
          </a:bodyPr>
          <a:lstStyle/>
          <a:p>
            <a:pPr algn="l">
              <a:lnSpc>
                <a:spcPts val="9099"/>
              </a:lnSpc>
            </a:pPr>
            <a:r>
              <a:rPr lang="en-US" sz="6499" b="1" dirty="0">
                <a:solidFill>
                  <a:srgbClr val="FFFFFF"/>
                </a:solidFill>
                <a:latin typeface="Poppins Ultra-Bold"/>
                <a:ea typeface="Poppins Ultra-Bold"/>
                <a:cs typeface="Poppins Ultra-Bold"/>
                <a:sym typeface="Poppins Ultra-Bold"/>
              </a:rPr>
              <a:t>About Our</a:t>
            </a:r>
          </a:p>
        </p:txBody>
      </p:sp>
      <p:sp>
        <p:nvSpPr>
          <p:cNvPr id="5" name="TextBox 5"/>
          <p:cNvSpPr txBox="1"/>
          <p:nvPr/>
        </p:nvSpPr>
        <p:spPr>
          <a:xfrm>
            <a:off x="1044328" y="2596689"/>
            <a:ext cx="5358105" cy="1168400"/>
          </a:xfrm>
          <a:prstGeom prst="rect">
            <a:avLst/>
          </a:prstGeom>
        </p:spPr>
        <p:txBody>
          <a:bodyPr lIns="0" tIns="0" rIns="0" bIns="0" rtlCol="0" anchor="t">
            <a:spAutoFit/>
          </a:bodyPr>
          <a:lstStyle/>
          <a:p>
            <a:pPr algn="l">
              <a:lnSpc>
                <a:spcPts val="9099"/>
              </a:lnSpc>
            </a:pPr>
            <a:r>
              <a:rPr lang="en-US" sz="6499" dirty="0">
                <a:solidFill>
                  <a:srgbClr val="FFFFFF"/>
                </a:solidFill>
                <a:latin typeface="Poppins Thin"/>
                <a:ea typeface="Poppins Thin"/>
                <a:cs typeface="Poppins Thin"/>
                <a:sym typeface="Poppins Thin"/>
              </a:rPr>
              <a:t>Schedule</a:t>
            </a:r>
          </a:p>
        </p:txBody>
      </p:sp>
      <p:sp>
        <p:nvSpPr>
          <p:cNvPr id="6" name="TextBox 6"/>
          <p:cNvSpPr txBox="1"/>
          <p:nvPr/>
        </p:nvSpPr>
        <p:spPr>
          <a:xfrm>
            <a:off x="1102762" y="4090781"/>
            <a:ext cx="16082475" cy="3692549"/>
          </a:xfrm>
          <a:prstGeom prst="rect">
            <a:avLst/>
          </a:prstGeom>
        </p:spPr>
        <p:txBody>
          <a:bodyPr wrap="square" lIns="0" tIns="0" rIns="0" bIns="0" rtlCol="0" anchor="t">
            <a:spAutoFit/>
          </a:bodyPr>
          <a:lstStyle/>
          <a:p>
            <a:pPr algn="l">
              <a:lnSpc>
                <a:spcPts val="2940"/>
              </a:lnSpc>
            </a:pPr>
            <a:r>
              <a:rPr lang="en-US" sz="2100" dirty="0">
                <a:solidFill>
                  <a:srgbClr val="FFFFFF"/>
                </a:solidFill>
                <a:latin typeface="Montserrat"/>
                <a:ea typeface="Montserrat"/>
                <a:cs typeface="Montserrat"/>
                <a:sym typeface="Montserrat"/>
              </a:rPr>
              <a:t>The conference is designed to offer attendees a comprehensive experience, blending personal and professional growth. On the first day, we’ll offer a series of engaging general sessions that offer broad industry knowledge. The second day is structured into two distinct tracks: one dedicated to enhancing personal leadership skills and navigating the workforce, and the other focused on deepening industry-specific knowledge and exploring current trends. This agenda ensures that attendees leave with valuable insights and practical strategies for both career and personal development.</a:t>
            </a:r>
          </a:p>
          <a:p>
            <a:pPr algn="l">
              <a:lnSpc>
                <a:spcPts val="2940"/>
              </a:lnSpc>
            </a:pPr>
            <a:endParaRPr lang="en-US" sz="2100" dirty="0">
              <a:solidFill>
                <a:srgbClr val="FFFFFF"/>
              </a:solidFill>
              <a:latin typeface="Montserrat"/>
              <a:ea typeface="Montserrat"/>
              <a:cs typeface="Montserrat"/>
              <a:sym typeface="Montserrat"/>
            </a:endParaRPr>
          </a:p>
          <a:p>
            <a:pPr algn="l">
              <a:lnSpc>
                <a:spcPts val="2940"/>
              </a:lnSpc>
            </a:pPr>
            <a:endParaRPr lang="en-US" sz="2100" dirty="0">
              <a:solidFill>
                <a:srgbClr val="FFFFFF"/>
              </a:solidFill>
              <a:latin typeface="Montserrat"/>
              <a:ea typeface="Montserrat"/>
              <a:cs typeface="Montserrat"/>
              <a:sym typeface="Montserrat"/>
            </a:endParaRPr>
          </a:p>
          <a:p>
            <a:pPr algn="l">
              <a:lnSpc>
                <a:spcPts val="2940"/>
              </a:lnSpc>
            </a:pPr>
            <a:r>
              <a:rPr lang="en-US" sz="2100" b="1" dirty="0">
                <a:solidFill>
                  <a:srgbClr val="AF4450"/>
                </a:solidFill>
                <a:latin typeface="Montserrat"/>
                <a:ea typeface="Montserrat"/>
                <a:cs typeface="Montserrat"/>
                <a:sym typeface="Montserrat"/>
                <a:hlinkClick r:id="rId3">
                  <a:extLst>
                    <a:ext uri="{A12FA001-AC4F-418D-AE19-62706E023703}">
                      <ahyp:hlinkClr xmlns:ahyp="http://schemas.microsoft.com/office/drawing/2018/hyperlinkcolor" val="tx"/>
                    </a:ext>
                  </a:extLst>
                </a:hlinkClick>
              </a:rPr>
              <a:t>View Schedule here. </a:t>
            </a:r>
            <a:endParaRPr lang="en-US" sz="2100" b="1" dirty="0">
              <a:solidFill>
                <a:srgbClr val="AF4450"/>
              </a:solidFill>
              <a:latin typeface="Montserrat"/>
              <a:ea typeface="Montserrat"/>
              <a:cs typeface="Montserrat"/>
              <a:sym typeface="Montserrat"/>
            </a:endParaRPr>
          </a:p>
          <a:p>
            <a:pPr algn="l">
              <a:lnSpc>
                <a:spcPts val="2940"/>
              </a:lnSpc>
            </a:pPr>
            <a:endParaRPr lang="en-US" sz="2100" b="1" dirty="0">
              <a:solidFill>
                <a:srgbClr val="AF4450"/>
              </a:solidFill>
              <a:latin typeface="Montserrat"/>
              <a:ea typeface="Montserrat"/>
              <a:cs typeface="Montserrat"/>
              <a:sym typeface="Montserrat"/>
            </a:endParaRPr>
          </a:p>
          <a:p>
            <a:pPr algn="l">
              <a:lnSpc>
                <a:spcPts val="2940"/>
              </a:lnSpc>
            </a:pPr>
            <a:r>
              <a:rPr lang="en-US" sz="2100" b="1" dirty="0">
                <a:solidFill>
                  <a:srgbClr val="AF4450"/>
                </a:solid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View Speakers here. </a:t>
            </a:r>
            <a:endParaRPr lang="en-US" sz="2100" b="1" dirty="0">
              <a:solidFill>
                <a:srgbClr val="AF4450"/>
              </a:solidFill>
              <a:latin typeface="Montserrat"/>
              <a:ea typeface="Montserrat"/>
              <a:cs typeface="Montserrat"/>
              <a:sym typeface="Montserrat"/>
            </a:endParaRPr>
          </a:p>
        </p:txBody>
      </p:sp>
      <p:sp>
        <p:nvSpPr>
          <p:cNvPr id="9" name="TextBox 9"/>
          <p:cNvSpPr txBox="1"/>
          <p:nvPr/>
        </p:nvSpPr>
        <p:spPr>
          <a:xfrm>
            <a:off x="1044328" y="663281"/>
            <a:ext cx="3803405" cy="375285"/>
          </a:xfrm>
          <a:prstGeom prst="rect">
            <a:avLst/>
          </a:prstGeom>
        </p:spPr>
        <p:txBody>
          <a:bodyPr lIns="0" tIns="0" rIns="0" bIns="0" rtlCol="0" anchor="t">
            <a:spAutoFit/>
          </a:bodyPr>
          <a:lstStyle/>
          <a:p>
            <a:pPr algn="l">
              <a:lnSpc>
                <a:spcPts val="2940"/>
              </a:lnSpc>
            </a:pPr>
            <a:r>
              <a:rPr lang="en-US" sz="2100">
                <a:solidFill>
                  <a:srgbClr val="FFFFFF">
                    <a:alpha val="49804"/>
                  </a:srgbClr>
                </a:solidFill>
                <a:latin typeface="Poppins"/>
                <a:ea typeface="Poppins"/>
                <a:cs typeface="Poppins"/>
                <a:sym typeface="Poppins"/>
              </a:rPr>
              <a:t>Rising Leaders Summit</a:t>
            </a:r>
          </a:p>
        </p:txBody>
      </p:sp>
      <p:sp>
        <p:nvSpPr>
          <p:cNvPr id="10" name="AutoShape 10"/>
          <p:cNvSpPr/>
          <p:nvPr/>
        </p:nvSpPr>
        <p:spPr>
          <a:xfrm>
            <a:off x="1028700" y="9219260"/>
            <a:ext cx="16230600" cy="0"/>
          </a:xfrm>
          <a:prstGeom prst="line">
            <a:avLst/>
          </a:prstGeom>
          <a:ln w="28575" cap="flat">
            <a:solidFill>
              <a:srgbClr val="FFFFFF">
                <a:alpha val="29804"/>
              </a:srgbClr>
            </a:solidFill>
            <a:prstDash val="solid"/>
            <a:headEnd type="none" w="sm" len="sm"/>
            <a:tailEnd type="none" w="sm" len="sm"/>
          </a:ln>
        </p:spPr>
        <p:txBody>
          <a:bodyPr/>
          <a:lstStyle/>
          <a:p>
            <a:endParaRPr lang="en-US"/>
          </a:p>
        </p:txBody>
      </p:sp>
      <p:sp>
        <p:nvSpPr>
          <p:cNvPr id="11" name="AutoShape 11"/>
          <p:cNvSpPr/>
          <p:nvPr/>
        </p:nvSpPr>
        <p:spPr>
          <a:xfrm>
            <a:off x="5257800" y="9219260"/>
            <a:ext cx="3803405" cy="0"/>
          </a:xfrm>
          <a:prstGeom prst="line">
            <a:avLst/>
          </a:prstGeom>
          <a:ln w="28575" cap="flat">
            <a:solidFill>
              <a:srgbClr val="AF4450">
                <a:alpha val="96863"/>
              </a:srgbClr>
            </a:solidFill>
            <a:prstDash val="solid"/>
            <a:headEnd type="none" w="sm" len="sm"/>
            <a:tailEnd type="none" w="sm" len="sm"/>
          </a:ln>
        </p:spPr>
        <p:txBody>
          <a:bodyPr/>
          <a:lstStyle/>
          <a:p>
            <a:endParaRPr lang="en-US"/>
          </a:p>
        </p:txBody>
      </p:sp>
      <p:sp>
        <p:nvSpPr>
          <p:cNvPr id="12" name="Freeform 12"/>
          <p:cNvSpPr/>
          <p:nvPr/>
        </p:nvSpPr>
        <p:spPr>
          <a:xfrm>
            <a:off x="6873492" y="8609503"/>
            <a:ext cx="398619" cy="442909"/>
          </a:xfrm>
          <a:custGeom>
            <a:avLst/>
            <a:gdLst/>
            <a:ahLst/>
            <a:cxnLst/>
            <a:rect l="l" t="t" r="r" b="b"/>
            <a:pathLst>
              <a:path w="398619" h="442909">
                <a:moveTo>
                  <a:pt x="0" y="0"/>
                </a:moveTo>
                <a:lnTo>
                  <a:pt x="398618" y="0"/>
                </a:lnTo>
                <a:lnTo>
                  <a:pt x="398618" y="442910"/>
                </a:lnTo>
                <a:lnTo>
                  <a:pt x="0" y="44291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3" name="Freeform 13"/>
          <p:cNvSpPr/>
          <p:nvPr/>
        </p:nvSpPr>
        <p:spPr>
          <a:xfrm>
            <a:off x="15142888" y="8633156"/>
            <a:ext cx="515011" cy="442909"/>
          </a:xfrm>
          <a:custGeom>
            <a:avLst/>
            <a:gdLst/>
            <a:ahLst/>
            <a:cxnLst/>
            <a:rect l="l" t="t" r="r" b="b"/>
            <a:pathLst>
              <a:path w="515011" h="442909">
                <a:moveTo>
                  <a:pt x="0" y="0"/>
                </a:moveTo>
                <a:lnTo>
                  <a:pt x="515011" y="0"/>
                </a:lnTo>
                <a:lnTo>
                  <a:pt x="515011" y="442910"/>
                </a:lnTo>
                <a:lnTo>
                  <a:pt x="0" y="44291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4" name="Freeform 14"/>
          <p:cNvSpPr/>
          <p:nvPr/>
        </p:nvSpPr>
        <p:spPr>
          <a:xfrm>
            <a:off x="2714521" y="8633156"/>
            <a:ext cx="431763" cy="395603"/>
          </a:xfrm>
          <a:custGeom>
            <a:avLst/>
            <a:gdLst/>
            <a:ahLst/>
            <a:cxnLst/>
            <a:rect l="l" t="t" r="r" b="b"/>
            <a:pathLst>
              <a:path w="431763" h="395603">
                <a:moveTo>
                  <a:pt x="0" y="0"/>
                </a:moveTo>
                <a:lnTo>
                  <a:pt x="431763" y="0"/>
                </a:lnTo>
                <a:lnTo>
                  <a:pt x="431763" y="395604"/>
                </a:lnTo>
                <a:lnTo>
                  <a:pt x="0" y="39560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5" name="Freeform 15"/>
          <p:cNvSpPr/>
          <p:nvPr/>
        </p:nvSpPr>
        <p:spPr>
          <a:xfrm>
            <a:off x="10996385" y="8653358"/>
            <a:ext cx="422228" cy="355199"/>
          </a:xfrm>
          <a:custGeom>
            <a:avLst/>
            <a:gdLst/>
            <a:ahLst/>
            <a:cxnLst/>
            <a:rect l="l" t="t" r="r" b="b"/>
            <a:pathLst>
              <a:path w="422228" h="355199">
                <a:moveTo>
                  <a:pt x="0" y="0"/>
                </a:moveTo>
                <a:lnTo>
                  <a:pt x="422228" y="0"/>
                </a:lnTo>
                <a:lnTo>
                  <a:pt x="422228" y="355200"/>
                </a:lnTo>
                <a:lnTo>
                  <a:pt x="0" y="3552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6" name="TextBox 16"/>
          <p:cNvSpPr txBox="1"/>
          <p:nvPr/>
        </p:nvSpPr>
        <p:spPr>
          <a:xfrm>
            <a:off x="1028700" y="9385267"/>
            <a:ext cx="3803405" cy="375285"/>
          </a:xfrm>
          <a:prstGeom prst="rect">
            <a:avLst/>
          </a:prstGeom>
        </p:spPr>
        <p:txBody>
          <a:bodyPr lIns="0" tIns="0" rIns="0" bIns="0" rtlCol="0" anchor="t">
            <a:spAutoFit/>
          </a:bodyPr>
          <a:lstStyle/>
          <a:p>
            <a:pPr algn="ctr">
              <a:lnSpc>
                <a:spcPts val="2940"/>
              </a:lnSpc>
            </a:pPr>
            <a:r>
              <a:rPr lang="en-US" sz="2100" b="1">
                <a:solidFill>
                  <a:srgbClr val="FFFFFF"/>
                </a:solidFill>
                <a:latin typeface="Poppins Medium"/>
                <a:ea typeface="Poppins Medium"/>
                <a:cs typeface="Poppins Medium"/>
                <a:sym typeface="Poppins Medium"/>
              </a:rPr>
              <a:t>About Summit</a:t>
            </a:r>
          </a:p>
        </p:txBody>
      </p:sp>
      <p:sp>
        <p:nvSpPr>
          <p:cNvPr id="17" name="TextBox 17"/>
          <p:cNvSpPr txBox="1"/>
          <p:nvPr/>
        </p:nvSpPr>
        <p:spPr>
          <a:xfrm>
            <a:off x="5171098" y="9385267"/>
            <a:ext cx="3803405" cy="354328"/>
          </a:xfrm>
          <a:prstGeom prst="rect">
            <a:avLst/>
          </a:prstGeom>
        </p:spPr>
        <p:txBody>
          <a:bodyPr lIns="0" tIns="0" rIns="0" bIns="0" rtlCol="0" anchor="t">
            <a:spAutoFit/>
          </a:bodyPr>
          <a:lstStyle/>
          <a:p>
            <a:pPr algn="ctr">
              <a:lnSpc>
                <a:spcPts val="2940"/>
              </a:lnSpc>
            </a:pPr>
            <a:r>
              <a:rPr lang="en-US" sz="2100" b="1" dirty="0">
                <a:solidFill>
                  <a:srgbClr val="AF4450"/>
                </a:solidFill>
                <a:latin typeface="Poppins Medium"/>
                <a:ea typeface="Poppins Medium"/>
                <a:cs typeface="Poppins Medium"/>
                <a:sym typeface="Poppins Medium"/>
              </a:rPr>
              <a:t>Schedule</a:t>
            </a:r>
          </a:p>
        </p:txBody>
      </p:sp>
      <p:sp>
        <p:nvSpPr>
          <p:cNvPr id="18" name="TextBox 18"/>
          <p:cNvSpPr txBox="1"/>
          <p:nvPr/>
        </p:nvSpPr>
        <p:spPr>
          <a:xfrm>
            <a:off x="9313497" y="9385267"/>
            <a:ext cx="3803405" cy="375285"/>
          </a:xfrm>
          <a:prstGeom prst="rect">
            <a:avLst/>
          </a:prstGeom>
        </p:spPr>
        <p:txBody>
          <a:bodyPr lIns="0" tIns="0" rIns="0" bIns="0" rtlCol="0" anchor="t">
            <a:spAutoFit/>
          </a:bodyPr>
          <a:lstStyle/>
          <a:p>
            <a:pPr algn="ctr">
              <a:lnSpc>
                <a:spcPts val="2940"/>
              </a:lnSpc>
            </a:pPr>
            <a:r>
              <a:rPr lang="en-US" sz="2100" b="1">
                <a:solidFill>
                  <a:srgbClr val="FFFFFF"/>
                </a:solidFill>
                <a:latin typeface="Poppins Medium"/>
                <a:ea typeface="Poppins Medium"/>
                <a:cs typeface="Poppins Medium"/>
                <a:sym typeface="Poppins Medium"/>
              </a:rPr>
              <a:t>Networking </a:t>
            </a:r>
          </a:p>
        </p:txBody>
      </p:sp>
      <p:sp>
        <p:nvSpPr>
          <p:cNvPr id="19" name="TextBox 19"/>
          <p:cNvSpPr txBox="1"/>
          <p:nvPr/>
        </p:nvSpPr>
        <p:spPr>
          <a:xfrm>
            <a:off x="13455895" y="9385267"/>
            <a:ext cx="3803405" cy="375285"/>
          </a:xfrm>
          <a:prstGeom prst="rect">
            <a:avLst/>
          </a:prstGeom>
        </p:spPr>
        <p:txBody>
          <a:bodyPr lIns="0" tIns="0" rIns="0" bIns="0" rtlCol="0" anchor="t">
            <a:spAutoFit/>
          </a:bodyPr>
          <a:lstStyle/>
          <a:p>
            <a:pPr algn="ctr">
              <a:lnSpc>
                <a:spcPts val="2940"/>
              </a:lnSpc>
            </a:pPr>
            <a:r>
              <a:rPr lang="en-US" sz="2100" b="1">
                <a:solidFill>
                  <a:srgbClr val="FFFFFF"/>
                </a:solidFill>
                <a:latin typeface="Poppins Medium"/>
                <a:ea typeface="Poppins Medium"/>
                <a:cs typeface="Poppins Medium"/>
                <a:sym typeface="Poppins Medium"/>
              </a:rPr>
              <a:t>Financials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202020"/>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8603572" cy="7692735"/>
            <a:chOff x="0" y="0"/>
            <a:chExt cx="11471429" cy="10256980"/>
          </a:xfrm>
        </p:grpSpPr>
        <p:pic>
          <p:nvPicPr>
            <p:cNvPr id="3" name="Picture 3"/>
            <p:cNvPicPr>
              <a:picLocks noChangeAspect="1"/>
            </p:cNvPicPr>
            <p:nvPr/>
          </p:nvPicPr>
          <p:blipFill>
            <a:blip r:embed="rId2"/>
            <a:srcRect l="5543" r="5543"/>
            <a:stretch>
              <a:fillRect/>
            </a:stretch>
          </p:blipFill>
          <p:spPr>
            <a:xfrm>
              <a:off x="0" y="0"/>
              <a:ext cx="11471429" cy="10256980"/>
            </a:xfrm>
            <a:prstGeom prst="rect">
              <a:avLst/>
            </a:prstGeom>
          </p:spPr>
        </p:pic>
      </p:grpSp>
      <p:sp>
        <p:nvSpPr>
          <p:cNvPr id="4" name="TextBox 4"/>
          <p:cNvSpPr txBox="1"/>
          <p:nvPr/>
        </p:nvSpPr>
        <p:spPr>
          <a:xfrm>
            <a:off x="9277431" y="1752271"/>
            <a:ext cx="6931863" cy="1168400"/>
          </a:xfrm>
          <a:prstGeom prst="rect">
            <a:avLst/>
          </a:prstGeom>
        </p:spPr>
        <p:txBody>
          <a:bodyPr lIns="0" tIns="0" rIns="0" bIns="0" rtlCol="0" anchor="t">
            <a:spAutoFit/>
          </a:bodyPr>
          <a:lstStyle/>
          <a:p>
            <a:pPr algn="l">
              <a:lnSpc>
                <a:spcPts val="9099"/>
              </a:lnSpc>
            </a:pPr>
            <a:r>
              <a:rPr lang="en-US" sz="6499" b="1">
                <a:solidFill>
                  <a:srgbClr val="FFFFFF"/>
                </a:solidFill>
                <a:latin typeface="Poppins Ultra-Bold"/>
                <a:ea typeface="Poppins Ultra-Bold"/>
                <a:cs typeface="Poppins Ultra-Bold"/>
                <a:sym typeface="Poppins Ultra-Bold"/>
              </a:rPr>
              <a:t>Networking</a:t>
            </a:r>
          </a:p>
        </p:txBody>
      </p:sp>
      <p:sp>
        <p:nvSpPr>
          <p:cNvPr id="5" name="TextBox 5"/>
          <p:cNvSpPr txBox="1"/>
          <p:nvPr/>
        </p:nvSpPr>
        <p:spPr>
          <a:xfrm>
            <a:off x="9277431" y="2583683"/>
            <a:ext cx="5950677" cy="1108573"/>
          </a:xfrm>
          <a:prstGeom prst="rect">
            <a:avLst/>
          </a:prstGeom>
        </p:spPr>
        <p:txBody>
          <a:bodyPr lIns="0" tIns="0" rIns="0" bIns="0" rtlCol="0" anchor="t">
            <a:spAutoFit/>
          </a:bodyPr>
          <a:lstStyle/>
          <a:p>
            <a:pPr algn="l">
              <a:lnSpc>
                <a:spcPts val="9099"/>
              </a:lnSpc>
            </a:pPr>
            <a:r>
              <a:rPr lang="en-US" sz="6499" dirty="0">
                <a:solidFill>
                  <a:srgbClr val="FFFFFF"/>
                </a:solidFill>
                <a:latin typeface="Poppins Thin"/>
                <a:ea typeface="Poppins Thin"/>
                <a:cs typeface="Poppins Thin"/>
                <a:sym typeface="Poppins Thin"/>
              </a:rPr>
              <a:t>Dine - Around</a:t>
            </a:r>
          </a:p>
        </p:txBody>
      </p:sp>
      <p:sp>
        <p:nvSpPr>
          <p:cNvPr id="6" name="AutoShape 6"/>
          <p:cNvSpPr/>
          <p:nvPr/>
        </p:nvSpPr>
        <p:spPr>
          <a:xfrm>
            <a:off x="1028700" y="9219260"/>
            <a:ext cx="16230600" cy="0"/>
          </a:xfrm>
          <a:prstGeom prst="line">
            <a:avLst/>
          </a:prstGeom>
          <a:ln w="28575" cap="flat">
            <a:solidFill>
              <a:srgbClr val="FFFFFF">
                <a:alpha val="29804"/>
              </a:srgbClr>
            </a:solidFill>
            <a:prstDash val="solid"/>
            <a:headEnd type="none" w="sm" len="sm"/>
            <a:tailEnd type="none" w="sm" len="sm"/>
          </a:ln>
        </p:spPr>
        <p:txBody>
          <a:bodyPr/>
          <a:lstStyle/>
          <a:p>
            <a:endParaRPr lang="en-US"/>
          </a:p>
        </p:txBody>
      </p:sp>
      <p:sp>
        <p:nvSpPr>
          <p:cNvPr id="7" name="AutoShape 7"/>
          <p:cNvSpPr/>
          <p:nvPr/>
        </p:nvSpPr>
        <p:spPr>
          <a:xfrm>
            <a:off x="9294410" y="9219260"/>
            <a:ext cx="3803405" cy="0"/>
          </a:xfrm>
          <a:prstGeom prst="line">
            <a:avLst/>
          </a:prstGeom>
          <a:ln w="28575" cap="flat">
            <a:solidFill>
              <a:srgbClr val="AF4450">
                <a:alpha val="96863"/>
              </a:srgbClr>
            </a:solidFill>
            <a:prstDash val="solid"/>
            <a:headEnd type="none" w="sm" len="sm"/>
            <a:tailEnd type="none" w="sm" len="sm"/>
          </a:ln>
        </p:spPr>
        <p:txBody>
          <a:bodyPr/>
          <a:lstStyle/>
          <a:p>
            <a:endParaRPr lang="en-US"/>
          </a:p>
        </p:txBody>
      </p:sp>
      <p:sp>
        <p:nvSpPr>
          <p:cNvPr id="8" name="Freeform 8"/>
          <p:cNvSpPr/>
          <p:nvPr/>
        </p:nvSpPr>
        <p:spPr>
          <a:xfrm>
            <a:off x="6873492" y="8609503"/>
            <a:ext cx="398619" cy="442909"/>
          </a:xfrm>
          <a:custGeom>
            <a:avLst/>
            <a:gdLst/>
            <a:ahLst/>
            <a:cxnLst/>
            <a:rect l="l" t="t" r="r" b="b"/>
            <a:pathLst>
              <a:path w="398619" h="442909">
                <a:moveTo>
                  <a:pt x="0" y="0"/>
                </a:moveTo>
                <a:lnTo>
                  <a:pt x="398618" y="0"/>
                </a:lnTo>
                <a:lnTo>
                  <a:pt x="398618" y="442910"/>
                </a:lnTo>
                <a:lnTo>
                  <a:pt x="0" y="44291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Freeform 9"/>
          <p:cNvSpPr/>
          <p:nvPr/>
        </p:nvSpPr>
        <p:spPr>
          <a:xfrm>
            <a:off x="15142888" y="8633156"/>
            <a:ext cx="515011" cy="442909"/>
          </a:xfrm>
          <a:custGeom>
            <a:avLst/>
            <a:gdLst/>
            <a:ahLst/>
            <a:cxnLst/>
            <a:rect l="l" t="t" r="r" b="b"/>
            <a:pathLst>
              <a:path w="515011" h="442909">
                <a:moveTo>
                  <a:pt x="0" y="0"/>
                </a:moveTo>
                <a:lnTo>
                  <a:pt x="515011" y="0"/>
                </a:lnTo>
                <a:lnTo>
                  <a:pt x="515011" y="442910"/>
                </a:lnTo>
                <a:lnTo>
                  <a:pt x="0" y="44291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Freeform 10"/>
          <p:cNvSpPr/>
          <p:nvPr/>
        </p:nvSpPr>
        <p:spPr>
          <a:xfrm>
            <a:off x="2714521" y="8633156"/>
            <a:ext cx="431763" cy="395603"/>
          </a:xfrm>
          <a:custGeom>
            <a:avLst/>
            <a:gdLst/>
            <a:ahLst/>
            <a:cxnLst/>
            <a:rect l="l" t="t" r="r" b="b"/>
            <a:pathLst>
              <a:path w="431763" h="395603">
                <a:moveTo>
                  <a:pt x="0" y="0"/>
                </a:moveTo>
                <a:lnTo>
                  <a:pt x="431763" y="0"/>
                </a:lnTo>
                <a:lnTo>
                  <a:pt x="431763" y="395604"/>
                </a:lnTo>
                <a:lnTo>
                  <a:pt x="0" y="39560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1" name="Freeform 11"/>
          <p:cNvSpPr/>
          <p:nvPr/>
        </p:nvSpPr>
        <p:spPr>
          <a:xfrm>
            <a:off x="10996385" y="8653358"/>
            <a:ext cx="422228" cy="355199"/>
          </a:xfrm>
          <a:custGeom>
            <a:avLst/>
            <a:gdLst/>
            <a:ahLst/>
            <a:cxnLst/>
            <a:rect l="l" t="t" r="r" b="b"/>
            <a:pathLst>
              <a:path w="422228" h="355199">
                <a:moveTo>
                  <a:pt x="0" y="0"/>
                </a:moveTo>
                <a:lnTo>
                  <a:pt x="422228" y="0"/>
                </a:lnTo>
                <a:lnTo>
                  <a:pt x="422228" y="355200"/>
                </a:lnTo>
                <a:lnTo>
                  <a:pt x="0" y="3552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2" name="TextBox 12"/>
          <p:cNvSpPr txBox="1"/>
          <p:nvPr/>
        </p:nvSpPr>
        <p:spPr>
          <a:xfrm>
            <a:off x="1028700" y="9385267"/>
            <a:ext cx="3803405" cy="375285"/>
          </a:xfrm>
          <a:prstGeom prst="rect">
            <a:avLst/>
          </a:prstGeom>
        </p:spPr>
        <p:txBody>
          <a:bodyPr lIns="0" tIns="0" rIns="0" bIns="0" rtlCol="0" anchor="t">
            <a:spAutoFit/>
          </a:bodyPr>
          <a:lstStyle/>
          <a:p>
            <a:pPr algn="ctr">
              <a:lnSpc>
                <a:spcPts val="2940"/>
              </a:lnSpc>
            </a:pPr>
            <a:r>
              <a:rPr lang="en-US" sz="2100" b="1">
                <a:solidFill>
                  <a:srgbClr val="FFFFFF"/>
                </a:solidFill>
                <a:latin typeface="Poppins Medium"/>
                <a:ea typeface="Poppins Medium"/>
                <a:cs typeface="Poppins Medium"/>
                <a:sym typeface="Poppins Medium"/>
              </a:rPr>
              <a:t>About Summit</a:t>
            </a:r>
          </a:p>
        </p:txBody>
      </p:sp>
      <p:sp>
        <p:nvSpPr>
          <p:cNvPr id="13" name="TextBox 13"/>
          <p:cNvSpPr txBox="1"/>
          <p:nvPr/>
        </p:nvSpPr>
        <p:spPr>
          <a:xfrm>
            <a:off x="5171098" y="9385267"/>
            <a:ext cx="3803405" cy="375285"/>
          </a:xfrm>
          <a:prstGeom prst="rect">
            <a:avLst/>
          </a:prstGeom>
        </p:spPr>
        <p:txBody>
          <a:bodyPr lIns="0" tIns="0" rIns="0" bIns="0" rtlCol="0" anchor="t">
            <a:spAutoFit/>
          </a:bodyPr>
          <a:lstStyle/>
          <a:p>
            <a:pPr algn="ctr">
              <a:lnSpc>
                <a:spcPts val="2940"/>
              </a:lnSpc>
            </a:pPr>
            <a:r>
              <a:rPr lang="en-US" sz="2100" b="1">
                <a:solidFill>
                  <a:srgbClr val="FFFFFF"/>
                </a:solidFill>
                <a:latin typeface="Poppins Medium"/>
                <a:ea typeface="Poppins Medium"/>
                <a:cs typeface="Poppins Medium"/>
                <a:sym typeface="Poppins Medium"/>
              </a:rPr>
              <a:t>Schedule</a:t>
            </a:r>
          </a:p>
        </p:txBody>
      </p:sp>
      <p:sp>
        <p:nvSpPr>
          <p:cNvPr id="14" name="TextBox 14"/>
          <p:cNvSpPr txBox="1"/>
          <p:nvPr/>
        </p:nvSpPr>
        <p:spPr>
          <a:xfrm>
            <a:off x="9313497" y="9385267"/>
            <a:ext cx="3803405" cy="354328"/>
          </a:xfrm>
          <a:prstGeom prst="rect">
            <a:avLst/>
          </a:prstGeom>
          <a:ln>
            <a:noFill/>
          </a:ln>
        </p:spPr>
        <p:txBody>
          <a:bodyPr lIns="0" tIns="0" rIns="0" bIns="0" rtlCol="0" anchor="t">
            <a:spAutoFit/>
          </a:bodyPr>
          <a:lstStyle/>
          <a:p>
            <a:pPr algn="ctr">
              <a:lnSpc>
                <a:spcPts val="2940"/>
              </a:lnSpc>
            </a:pPr>
            <a:r>
              <a:rPr lang="en-US" sz="2100" b="1" dirty="0">
                <a:solidFill>
                  <a:srgbClr val="AF4450"/>
                </a:solidFill>
                <a:latin typeface="Poppins Medium"/>
                <a:ea typeface="Poppins Medium"/>
                <a:cs typeface="Poppins Medium"/>
                <a:sym typeface="Poppins Medium"/>
              </a:rPr>
              <a:t>Networking</a:t>
            </a:r>
            <a:r>
              <a:rPr lang="en-US" sz="2100" b="1" dirty="0">
                <a:solidFill>
                  <a:srgbClr val="FFFFFF"/>
                </a:solidFill>
                <a:latin typeface="Poppins Medium"/>
                <a:ea typeface="Poppins Medium"/>
                <a:cs typeface="Poppins Medium"/>
                <a:sym typeface="Poppins Medium"/>
              </a:rPr>
              <a:t> </a:t>
            </a:r>
          </a:p>
        </p:txBody>
      </p:sp>
      <p:sp>
        <p:nvSpPr>
          <p:cNvPr id="15" name="TextBox 15"/>
          <p:cNvSpPr txBox="1"/>
          <p:nvPr/>
        </p:nvSpPr>
        <p:spPr>
          <a:xfrm>
            <a:off x="13455895" y="9385267"/>
            <a:ext cx="3803405" cy="375285"/>
          </a:xfrm>
          <a:prstGeom prst="rect">
            <a:avLst/>
          </a:prstGeom>
        </p:spPr>
        <p:txBody>
          <a:bodyPr lIns="0" tIns="0" rIns="0" bIns="0" rtlCol="0" anchor="t">
            <a:spAutoFit/>
          </a:bodyPr>
          <a:lstStyle/>
          <a:p>
            <a:pPr algn="ctr">
              <a:lnSpc>
                <a:spcPts val="2940"/>
              </a:lnSpc>
            </a:pPr>
            <a:r>
              <a:rPr lang="en-US" sz="2100" b="1">
                <a:solidFill>
                  <a:srgbClr val="FFFFFF"/>
                </a:solidFill>
                <a:latin typeface="Poppins Medium"/>
                <a:ea typeface="Poppins Medium"/>
                <a:cs typeface="Poppins Medium"/>
                <a:sym typeface="Poppins Medium"/>
              </a:rPr>
              <a:t>Financials</a:t>
            </a:r>
          </a:p>
        </p:txBody>
      </p:sp>
      <p:sp>
        <p:nvSpPr>
          <p:cNvPr id="16" name="TextBox 16"/>
          <p:cNvSpPr txBox="1"/>
          <p:nvPr/>
        </p:nvSpPr>
        <p:spPr>
          <a:xfrm>
            <a:off x="9297306" y="1105920"/>
            <a:ext cx="3803405" cy="375285"/>
          </a:xfrm>
          <a:prstGeom prst="rect">
            <a:avLst/>
          </a:prstGeom>
        </p:spPr>
        <p:txBody>
          <a:bodyPr lIns="0" tIns="0" rIns="0" bIns="0" rtlCol="0" anchor="t">
            <a:spAutoFit/>
          </a:bodyPr>
          <a:lstStyle/>
          <a:p>
            <a:pPr algn="l">
              <a:lnSpc>
                <a:spcPts val="2940"/>
              </a:lnSpc>
            </a:pPr>
            <a:r>
              <a:rPr lang="en-US" sz="2100" dirty="0">
                <a:solidFill>
                  <a:srgbClr val="FFFFFF">
                    <a:alpha val="49804"/>
                  </a:srgbClr>
                </a:solidFill>
                <a:latin typeface="Poppins"/>
                <a:ea typeface="Poppins"/>
                <a:cs typeface="Poppins"/>
                <a:sym typeface="Poppins"/>
              </a:rPr>
              <a:t>Rising Leaders Summit</a:t>
            </a:r>
          </a:p>
        </p:txBody>
      </p:sp>
      <p:sp>
        <p:nvSpPr>
          <p:cNvPr id="17" name="TextBox 17"/>
          <p:cNvSpPr txBox="1"/>
          <p:nvPr/>
        </p:nvSpPr>
        <p:spPr>
          <a:xfrm>
            <a:off x="10186093" y="3936083"/>
            <a:ext cx="3606108" cy="475579"/>
          </a:xfrm>
          <a:prstGeom prst="rect">
            <a:avLst/>
          </a:prstGeom>
        </p:spPr>
        <p:txBody>
          <a:bodyPr wrap="square" lIns="0" tIns="0" rIns="0" bIns="0" rtlCol="0" anchor="t">
            <a:spAutoFit/>
          </a:bodyPr>
          <a:lstStyle/>
          <a:p>
            <a:pPr algn="l">
              <a:lnSpc>
                <a:spcPts val="3919"/>
              </a:lnSpc>
            </a:pPr>
            <a:r>
              <a:rPr lang="en-US" sz="2799" dirty="0">
                <a:solidFill>
                  <a:srgbClr val="FFFFFF"/>
                </a:solidFill>
                <a:latin typeface="Poppins"/>
                <a:ea typeface="Poppins"/>
                <a:cs typeface="Poppins"/>
                <a:sym typeface="Poppins"/>
              </a:rPr>
              <a:t>Tuesday, February 4</a:t>
            </a:r>
          </a:p>
        </p:txBody>
      </p:sp>
      <p:sp>
        <p:nvSpPr>
          <p:cNvPr id="18" name="TextBox 18"/>
          <p:cNvSpPr txBox="1"/>
          <p:nvPr/>
        </p:nvSpPr>
        <p:spPr>
          <a:xfrm>
            <a:off x="10242886" y="4592698"/>
            <a:ext cx="2351454" cy="375285"/>
          </a:xfrm>
          <a:prstGeom prst="rect">
            <a:avLst/>
          </a:prstGeom>
        </p:spPr>
        <p:txBody>
          <a:bodyPr lIns="0" tIns="0" rIns="0" bIns="0" rtlCol="0" anchor="t">
            <a:spAutoFit/>
          </a:bodyPr>
          <a:lstStyle/>
          <a:p>
            <a:pPr algn="l">
              <a:lnSpc>
                <a:spcPts val="2940"/>
              </a:lnSpc>
            </a:pPr>
            <a:r>
              <a:rPr lang="en-US" sz="2100" dirty="0">
                <a:solidFill>
                  <a:srgbClr val="FFFFFF"/>
                </a:solidFill>
                <a:latin typeface="Poppins Light"/>
                <a:ea typeface="Poppins Light"/>
                <a:cs typeface="Poppins Light"/>
                <a:sym typeface="Poppins Light"/>
              </a:rPr>
              <a:t>6:30 PM - 8:00 PM </a:t>
            </a:r>
          </a:p>
        </p:txBody>
      </p:sp>
      <p:sp>
        <p:nvSpPr>
          <p:cNvPr id="19" name="Freeform 19"/>
          <p:cNvSpPr/>
          <p:nvPr/>
        </p:nvSpPr>
        <p:spPr>
          <a:xfrm>
            <a:off x="9285131" y="4021808"/>
            <a:ext cx="661869" cy="735410"/>
          </a:xfrm>
          <a:custGeom>
            <a:avLst/>
            <a:gdLst/>
            <a:ahLst/>
            <a:cxnLst/>
            <a:rect l="l" t="t" r="r" b="b"/>
            <a:pathLst>
              <a:path w="661869" h="735410">
                <a:moveTo>
                  <a:pt x="0" y="0"/>
                </a:moveTo>
                <a:lnTo>
                  <a:pt x="661869" y="0"/>
                </a:lnTo>
                <a:lnTo>
                  <a:pt x="661869" y="735410"/>
                </a:lnTo>
                <a:lnTo>
                  <a:pt x="0" y="73541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20" name="TextBox 20"/>
          <p:cNvSpPr txBox="1"/>
          <p:nvPr/>
        </p:nvSpPr>
        <p:spPr>
          <a:xfrm>
            <a:off x="9285131" y="5107650"/>
            <a:ext cx="8349228" cy="2948756"/>
          </a:xfrm>
          <a:prstGeom prst="rect">
            <a:avLst/>
          </a:prstGeom>
        </p:spPr>
        <p:txBody>
          <a:bodyPr lIns="0" tIns="0" rIns="0" bIns="0" rtlCol="0" anchor="t">
            <a:spAutoFit/>
          </a:bodyPr>
          <a:lstStyle/>
          <a:p>
            <a:pPr algn="l">
              <a:lnSpc>
                <a:spcPts val="2940"/>
              </a:lnSpc>
            </a:pPr>
            <a:r>
              <a:rPr lang="en-US" sz="2100" dirty="0">
                <a:solidFill>
                  <a:srgbClr val="FFFFFF"/>
                </a:solidFill>
                <a:latin typeface="Montserrat"/>
                <a:ea typeface="Montserrat"/>
                <a:cs typeface="Montserrat"/>
                <a:sym typeface="Montserrat"/>
              </a:rPr>
              <a:t>We are thrilled to offer </a:t>
            </a:r>
            <a:r>
              <a:rPr lang="en-US" sz="2100" b="1" dirty="0">
                <a:solidFill>
                  <a:srgbClr val="AF4450"/>
                </a:solidFill>
                <a:latin typeface="Montserrat"/>
                <a:ea typeface="Montserrat"/>
                <a:cs typeface="Montserrat"/>
                <a:sym typeface="Montserrat"/>
                <a:hlinkClick r:id="rId13">
                  <a:extLst>
                    <a:ext uri="{A12FA001-AC4F-418D-AE19-62706E023703}">
                      <ahyp:hlinkClr xmlns:ahyp="http://schemas.microsoft.com/office/drawing/2018/hyperlinkcolor" val="tx"/>
                    </a:ext>
                  </a:extLst>
                </a:hlinkClick>
              </a:rPr>
              <a:t>dine-arounds</a:t>
            </a:r>
            <a:r>
              <a:rPr lang="en-US" sz="2100" dirty="0">
                <a:solidFill>
                  <a:srgbClr val="FFFFFF"/>
                </a:solidFill>
                <a:latin typeface="Montserrat"/>
                <a:ea typeface="Montserrat"/>
                <a:cs typeface="Montserrat"/>
                <a:sym typeface="Montserrat"/>
              </a:rPr>
              <a:t> to our attendees to enhance the conference experience. Get to know your fellow attendees by signing up for an amazing local restaurant.</a:t>
            </a:r>
          </a:p>
          <a:p>
            <a:pPr algn="l">
              <a:lnSpc>
                <a:spcPts val="2940"/>
              </a:lnSpc>
            </a:pPr>
            <a:endParaRPr lang="en-US" sz="2100" dirty="0">
              <a:solidFill>
                <a:srgbClr val="FFFFFF"/>
              </a:solidFill>
              <a:latin typeface="Montserrat"/>
              <a:ea typeface="Montserrat"/>
              <a:cs typeface="Montserrat"/>
              <a:sym typeface="Montserrat"/>
            </a:endParaRPr>
          </a:p>
          <a:p>
            <a:pPr algn="l">
              <a:lnSpc>
                <a:spcPts val="2940"/>
              </a:lnSpc>
            </a:pPr>
            <a:r>
              <a:rPr lang="en-US" sz="2100" dirty="0">
                <a:solidFill>
                  <a:srgbClr val="FFFFFF"/>
                </a:solidFill>
                <a:latin typeface="Montserrat"/>
                <a:ea typeface="Montserrat"/>
                <a:cs typeface="Montserrat"/>
                <a:sym typeface="Montserrat"/>
              </a:rPr>
              <a:t>While it is free to sign up, please note each person is responsible for the cost of their own food and beverage as well as transportation to the restaurant.   </a:t>
            </a:r>
          </a:p>
          <a:p>
            <a:pPr algn="l">
              <a:lnSpc>
                <a:spcPts val="2940"/>
              </a:lnSpc>
            </a:pPr>
            <a:endParaRPr lang="en-US" sz="2100" dirty="0">
              <a:solidFill>
                <a:srgbClr val="FFFFFF"/>
              </a:solidFill>
              <a:latin typeface="Montserrat"/>
              <a:ea typeface="Montserrat"/>
              <a:cs typeface="Montserrat"/>
              <a:sym typeface="Montserrat"/>
            </a:endParaRPr>
          </a:p>
        </p:txBody>
      </p:sp>
      <p:sp>
        <p:nvSpPr>
          <p:cNvPr id="21" name="AutoShape 32">
            <a:extLst>
              <a:ext uri="{FF2B5EF4-FFF2-40B4-BE49-F238E27FC236}">
                <a16:creationId xmlns:a16="http://schemas.microsoft.com/office/drawing/2014/main" id="{DA9482E6-1284-F283-6D0E-C14B21FCB88D}"/>
              </a:ext>
            </a:extLst>
          </p:cNvPr>
          <p:cNvSpPr/>
          <p:nvPr/>
        </p:nvSpPr>
        <p:spPr>
          <a:xfrm>
            <a:off x="10154726" y="4483331"/>
            <a:ext cx="3606109" cy="40337"/>
          </a:xfrm>
          <a:prstGeom prst="line">
            <a:avLst/>
          </a:prstGeom>
          <a:ln w="28575" cap="flat">
            <a:solidFill>
              <a:srgbClr val="AF4450">
                <a:alpha val="96863"/>
              </a:srgbClr>
            </a:solidFill>
            <a:prstDash val="solid"/>
            <a:headEnd type="none" w="sm" len="sm"/>
            <a:tailEnd type="none" w="sm" len="sm"/>
          </a:ln>
        </p:spPr>
        <p:txBody>
          <a:bodyPr/>
          <a:lstStyle/>
          <a:p>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202020"/>
        </a:solidFill>
        <a:effectLst/>
      </p:bgPr>
    </p:bg>
    <p:spTree>
      <p:nvGrpSpPr>
        <p:cNvPr id="1" name=""/>
        <p:cNvGrpSpPr/>
        <p:nvPr/>
      </p:nvGrpSpPr>
      <p:grpSpPr>
        <a:xfrm>
          <a:off x="0" y="0"/>
          <a:ext cx="0" cy="0"/>
          <a:chOff x="0" y="0"/>
          <a:chExt cx="0" cy="0"/>
        </a:xfrm>
      </p:grpSpPr>
      <p:grpSp>
        <p:nvGrpSpPr>
          <p:cNvPr id="2" name="Group 2"/>
          <p:cNvGrpSpPr/>
          <p:nvPr/>
        </p:nvGrpSpPr>
        <p:grpSpPr>
          <a:xfrm>
            <a:off x="1653735" y="0"/>
            <a:ext cx="6949837" cy="7692735"/>
            <a:chOff x="0" y="0"/>
            <a:chExt cx="9266449" cy="10256980"/>
          </a:xfrm>
        </p:grpSpPr>
        <p:pic>
          <p:nvPicPr>
            <p:cNvPr id="3" name="Picture 3"/>
            <p:cNvPicPr>
              <a:picLocks noChangeAspect="1"/>
            </p:cNvPicPr>
            <p:nvPr/>
          </p:nvPicPr>
          <p:blipFill>
            <a:blip r:embed="rId2"/>
            <a:srcRect l="19904" r="19904"/>
            <a:stretch>
              <a:fillRect/>
            </a:stretch>
          </p:blipFill>
          <p:spPr>
            <a:xfrm>
              <a:off x="0" y="0"/>
              <a:ext cx="9266449" cy="10256980"/>
            </a:xfrm>
            <a:prstGeom prst="rect">
              <a:avLst/>
            </a:prstGeom>
          </p:spPr>
        </p:pic>
      </p:grpSp>
      <p:sp>
        <p:nvSpPr>
          <p:cNvPr id="4" name="Freeform 4"/>
          <p:cNvSpPr/>
          <p:nvPr/>
        </p:nvSpPr>
        <p:spPr>
          <a:xfrm>
            <a:off x="9835430" y="6214421"/>
            <a:ext cx="411602" cy="382527"/>
          </a:xfrm>
          <a:custGeom>
            <a:avLst/>
            <a:gdLst/>
            <a:ahLst/>
            <a:cxnLst/>
            <a:rect l="l" t="t" r="r" b="b"/>
            <a:pathLst>
              <a:path w="411602" h="382527">
                <a:moveTo>
                  <a:pt x="0" y="0"/>
                </a:moveTo>
                <a:lnTo>
                  <a:pt x="411602" y="0"/>
                </a:lnTo>
                <a:lnTo>
                  <a:pt x="411602" y="382527"/>
                </a:lnTo>
                <a:lnTo>
                  <a:pt x="0" y="38252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dirty="0"/>
          </a:p>
        </p:txBody>
      </p:sp>
      <p:sp>
        <p:nvSpPr>
          <p:cNvPr id="5" name="AutoShape 5"/>
          <p:cNvSpPr/>
          <p:nvPr/>
        </p:nvSpPr>
        <p:spPr>
          <a:xfrm>
            <a:off x="1028700" y="9219260"/>
            <a:ext cx="16230600" cy="0"/>
          </a:xfrm>
          <a:prstGeom prst="line">
            <a:avLst/>
          </a:prstGeom>
          <a:ln w="28575" cap="flat">
            <a:solidFill>
              <a:srgbClr val="FFFFFF">
                <a:alpha val="29804"/>
              </a:srgbClr>
            </a:solidFill>
            <a:prstDash val="solid"/>
            <a:headEnd type="none" w="sm" len="sm"/>
            <a:tailEnd type="none" w="sm" len="sm"/>
          </a:ln>
        </p:spPr>
        <p:txBody>
          <a:bodyPr/>
          <a:lstStyle/>
          <a:p>
            <a:endParaRPr lang="en-US"/>
          </a:p>
        </p:txBody>
      </p:sp>
      <p:sp>
        <p:nvSpPr>
          <p:cNvPr id="6" name="AutoShape 6"/>
          <p:cNvSpPr/>
          <p:nvPr/>
        </p:nvSpPr>
        <p:spPr>
          <a:xfrm>
            <a:off x="13496956" y="9219260"/>
            <a:ext cx="3803405" cy="0"/>
          </a:xfrm>
          <a:prstGeom prst="line">
            <a:avLst/>
          </a:prstGeom>
          <a:ln w="28575" cap="flat">
            <a:solidFill>
              <a:srgbClr val="AF4450">
                <a:alpha val="96863"/>
              </a:srgbClr>
            </a:solidFill>
            <a:prstDash val="solid"/>
            <a:headEnd type="none" w="sm" len="sm"/>
            <a:tailEnd type="none" w="sm" len="sm"/>
          </a:ln>
        </p:spPr>
        <p:txBody>
          <a:bodyPr/>
          <a:lstStyle/>
          <a:p>
            <a:endParaRPr lang="en-US"/>
          </a:p>
        </p:txBody>
      </p:sp>
      <p:sp>
        <p:nvSpPr>
          <p:cNvPr id="7" name="Freeform 7"/>
          <p:cNvSpPr/>
          <p:nvPr/>
        </p:nvSpPr>
        <p:spPr>
          <a:xfrm>
            <a:off x="6873492" y="8609503"/>
            <a:ext cx="398619" cy="442909"/>
          </a:xfrm>
          <a:custGeom>
            <a:avLst/>
            <a:gdLst/>
            <a:ahLst/>
            <a:cxnLst/>
            <a:rect l="l" t="t" r="r" b="b"/>
            <a:pathLst>
              <a:path w="398619" h="442909">
                <a:moveTo>
                  <a:pt x="0" y="0"/>
                </a:moveTo>
                <a:lnTo>
                  <a:pt x="398618" y="0"/>
                </a:lnTo>
                <a:lnTo>
                  <a:pt x="398618" y="442910"/>
                </a:lnTo>
                <a:lnTo>
                  <a:pt x="0" y="44291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Freeform 8"/>
          <p:cNvSpPr/>
          <p:nvPr/>
        </p:nvSpPr>
        <p:spPr>
          <a:xfrm>
            <a:off x="15142888" y="8633156"/>
            <a:ext cx="515011" cy="442909"/>
          </a:xfrm>
          <a:custGeom>
            <a:avLst/>
            <a:gdLst/>
            <a:ahLst/>
            <a:cxnLst/>
            <a:rect l="l" t="t" r="r" b="b"/>
            <a:pathLst>
              <a:path w="515011" h="442909">
                <a:moveTo>
                  <a:pt x="0" y="0"/>
                </a:moveTo>
                <a:lnTo>
                  <a:pt x="515011" y="0"/>
                </a:lnTo>
                <a:lnTo>
                  <a:pt x="515011" y="442910"/>
                </a:lnTo>
                <a:lnTo>
                  <a:pt x="0" y="44291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9" name="Freeform 9"/>
          <p:cNvSpPr/>
          <p:nvPr/>
        </p:nvSpPr>
        <p:spPr>
          <a:xfrm>
            <a:off x="2714521" y="8633156"/>
            <a:ext cx="431763" cy="395603"/>
          </a:xfrm>
          <a:custGeom>
            <a:avLst/>
            <a:gdLst/>
            <a:ahLst/>
            <a:cxnLst/>
            <a:rect l="l" t="t" r="r" b="b"/>
            <a:pathLst>
              <a:path w="431763" h="395603">
                <a:moveTo>
                  <a:pt x="0" y="0"/>
                </a:moveTo>
                <a:lnTo>
                  <a:pt x="431763" y="0"/>
                </a:lnTo>
                <a:lnTo>
                  <a:pt x="431763" y="395604"/>
                </a:lnTo>
                <a:lnTo>
                  <a:pt x="0" y="39560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0" name="Freeform 10"/>
          <p:cNvSpPr/>
          <p:nvPr/>
        </p:nvSpPr>
        <p:spPr>
          <a:xfrm>
            <a:off x="10996385" y="8653358"/>
            <a:ext cx="422228" cy="355199"/>
          </a:xfrm>
          <a:custGeom>
            <a:avLst/>
            <a:gdLst/>
            <a:ahLst/>
            <a:cxnLst/>
            <a:rect l="l" t="t" r="r" b="b"/>
            <a:pathLst>
              <a:path w="422228" h="355199">
                <a:moveTo>
                  <a:pt x="0" y="0"/>
                </a:moveTo>
                <a:lnTo>
                  <a:pt x="422228" y="0"/>
                </a:lnTo>
                <a:lnTo>
                  <a:pt x="422228" y="355200"/>
                </a:lnTo>
                <a:lnTo>
                  <a:pt x="0" y="3552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nvGrpSpPr>
          <p:cNvPr id="11" name="Group 11"/>
          <p:cNvGrpSpPr/>
          <p:nvPr/>
        </p:nvGrpSpPr>
        <p:grpSpPr>
          <a:xfrm>
            <a:off x="9835430" y="6827656"/>
            <a:ext cx="359261" cy="359261"/>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F4F54"/>
            </a:solidFill>
          </p:spPr>
          <p:txBody>
            <a:bodyPr/>
            <a:lstStyle/>
            <a:p>
              <a:endParaRPr lang="en-US"/>
            </a:p>
          </p:txBody>
        </p:sp>
        <p:sp>
          <p:nvSpPr>
            <p:cNvPr id="13" name="TextBox 13"/>
            <p:cNvSpPr txBox="1"/>
            <p:nvPr/>
          </p:nvSpPr>
          <p:spPr>
            <a:xfrm>
              <a:off x="76200" y="19050"/>
              <a:ext cx="660400" cy="717550"/>
            </a:xfrm>
            <a:prstGeom prst="rect">
              <a:avLst/>
            </a:prstGeom>
          </p:spPr>
          <p:txBody>
            <a:bodyPr lIns="50800" tIns="50800" rIns="50800" bIns="50800" rtlCol="0" anchor="ctr"/>
            <a:lstStyle/>
            <a:p>
              <a:pPr algn="ctr">
                <a:lnSpc>
                  <a:spcPts val="2380"/>
                </a:lnSpc>
              </a:pPr>
              <a:endParaRPr/>
            </a:p>
          </p:txBody>
        </p:sp>
      </p:grpSp>
      <p:sp>
        <p:nvSpPr>
          <p:cNvPr id="14" name="TextBox 14"/>
          <p:cNvSpPr txBox="1"/>
          <p:nvPr/>
        </p:nvSpPr>
        <p:spPr>
          <a:xfrm>
            <a:off x="9707222" y="2359318"/>
            <a:ext cx="7314674" cy="1168400"/>
          </a:xfrm>
          <a:prstGeom prst="rect">
            <a:avLst/>
          </a:prstGeom>
        </p:spPr>
        <p:txBody>
          <a:bodyPr lIns="0" tIns="0" rIns="0" bIns="0" rtlCol="0" anchor="t">
            <a:spAutoFit/>
          </a:bodyPr>
          <a:lstStyle/>
          <a:p>
            <a:pPr algn="l">
              <a:lnSpc>
                <a:spcPts val="9099"/>
              </a:lnSpc>
            </a:pPr>
            <a:r>
              <a:rPr lang="en-US" sz="6499" b="1">
                <a:solidFill>
                  <a:srgbClr val="FFFFFF"/>
                </a:solidFill>
                <a:latin typeface="Poppins Ultra-Bold"/>
                <a:ea typeface="Poppins Ultra-Bold"/>
                <a:cs typeface="Poppins Ultra-Bold"/>
                <a:sym typeface="Poppins Ultra-Bold"/>
              </a:rPr>
              <a:t>Summit </a:t>
            </a:r>
          </a:p>
        </p:txBody>
      </p:sp>
      <p:sp>
        <p:nvSpPr>
          <p:cNvPr id="15" name="TextBox 15"/>
          <p:cNvSpPr txBox="1"/>
          <p:nvPr/>
        </p:nvSpPr>
        <p:spPr>
          <a:xfrm>
            <a:off x="9707222" y="3181205"/>
            <a:ext cx="7552078" cy="1168400"/>
          </a:xfrm>
          <a:prstGeom prst="rect">
            <a:avLst/>
          </a:prstGeom>
        </p:spPr>
        <p:txBody>
          <a:bodyPr lIns="0" tIns="0" rIns="0" bIns="0" rtlCol="0" anchor="t">
            <a:spAutoFit/>
          </a:bodyPr>
          <a:lstStyle/>
          <a:p>
            <a:pPr algn="l">
              <a:lnSpc>
                <a:spcPts val="9099"/>
              </a:lnSpc>
            </a:pPr>
            <a:r>
              <a:rPr lang="en-US" sz="6499">
                <a:solidFill>
                  <a:srgbClr val="FFFFFF"/>
                </a:solidFill>
                <a:latin typeface="Poppins Thin"/>
                <a:ea typeface="Poppins Thin"/>
                <a:cs typeface="Poppins Thin"/>
                <a:sym typeface="Poppins Thin"/>
              </a:rPr>
              <a:t>Cost </a:t>
            </a:r>
          </a:p>
        </p:txBody>
      </p:sp>
      <p:sp>
        <p:nvSpPr>
          <p:cNvPr id="16" name="TextBox 16"/>
          <p:cNvSpPr txBox="1"/>
          <p:nvPr/>
        </p:nvSpPr>
        <p:spPr>
          <a:xfrm>
            <a:off x="9707222" y="4530105"/>
            <a:ext cx="6835771" cy="1099184"/>
          </a:xfrm>
          <a:prstGeom prst="rect">
            <a:avLst/>
          </a:prstGeom>
        </p:spPr>
        <p:txBody>
          <a:bodyPr lIns="0" tIns="0" rIns="0" bIns="0" rtlCol="0" anchor="t">
            <a:spAutoFit/>
          </a:bodyPr>
          <a:lstStyle/>
          <a:p>
            <a:pPr algn="l">
              <a:lnSpc>
                <a:spcPts val="2940"/>
              </a:lnSpc>
            </a:pPr>
            <a:r>
              <a:rPr lang="en-US" sz="2100" dirty="0">
                <a:solidFill>
                  <a:srgbClr val="FFFFFF"/>
                </a:solidFill>
                <a:latin typeface="Montserrat"/>
                <a:ea typeface="Montserrat"/>
                <a:cs typeface="Montserrat"/>
                <a:sym typeface="Montserrat"/>
              </a:rPr>
              <a:t>We are thrilled to offer low </a:t>
            </a:r>
            <a:r>
              <a:rPr lang="en-US" sz="2100" b="1" dirty="0">
                <a:solidFill>
                  <a:srgbClr val="AF4450"/>
                </a:solidFill>
                <a:latin typeface="Montserrat"/>
                <a:ea typeface="Montserrat"/>
                <a:cs typeface="Montserrat"/>
                <a:sym typeface="Montserrat"/>
                <a:hlinkClick r:id="rId13">
                  <a:extLst>
                    <a:ext uri="{A12FA001-AC4F-418D-AE19-62706E023703}">
                      <ahyp:hlinkClr xmlns:ahyp="http://schemas.microsoft.com/office/drawing/2018/hyperlinkcolor" val="tx"/>
                    </a:ext>
                  </a:extLst>
                </a:hlinkClick>
              </a:rPr>
              <a:t>registration pricing </a:t>
            </a:r>
            <a:r>
              <a:rPr lang="en-US" sz="2100" dirty="0">
                <a:solidFill>
                  <a:srgbClr val="FFFFFF"/>
                </a:solidFill>
                <a:latin typeface="Montserrat"/>
                <a:ea typeface="Montserrat"/>
                <a:cs typeface="Montserrat"/>
                <a:sym typeface="Montserrat"/>
              </a:rPr>
              <a:t>to keep this conference accessible and manageable for organizations to send their employees. </a:t>
            </a:r>
          </a:p>
        </p:txBody>
      </p:sp>
      <p:sp>
        <p:nvSpPr>
          <p:cNvPr id="17" name="TextBox 17"/>
          <p:cNvSpPr txBox="1"/>
          <p:nvPr/>
        </p:nvSpPr>
        <p:spPr>
          <a:xfrm>
            <a:off x="10482206" y="6189467"/>
            <a:ext cx="2879591" cy="375285"/>
          </a:xfrm>
          <a:prstGeom prst="rect">
            <a:avLst/>
          </a:prstGeom>
        </p:spPr>
        <p:txBody>
          <a:bodyPr lIns="0" tIns="0" rIns="0" bIns="0" rtlCol="0" anchor="t">
            <a:spAutoFit/>
          </a:bodyPr>
          <a:lstStyle/>
          <a:p>
            <a:pPr algn="l">
              <a:lnSpc>
                <a:spcPts val="2940"/>
              </a:lnSpc>
            </a:pPr>
            <a:r>
              <a:rPr lang="en-US" sz="2100">
                <a:solidFill>
                  <a:srgbClr val="FFFFFF"/>
                </a:solidFill>
                <a:latin typeface="Poppins Light"/>
                <a:ea typeface="Poppins Light"/>
                <a:cs typeface="Poppins Light"/>
                <a:sym typeface="Poppins Light"/>
              </a:rPr>
              <a:t>ESCA Members</a:t>
            </a:r>
          </a:p>
        </p:txBody>
      </p:sp>
      <p:sp>
        <p:nvSpPr>
          <p:cNvPr id="18" name="TextBox 18"/>
          <p:cNvSpPr txBox="1"/>
          <p:nvPr/>
        </p:nvSpPr>
        <p:spPr>
          <a:xfrm>
            <a:off x="13612665" y="6189467"/>
            <a:ext cx="1501079" cy="375285"/>
          </a:xfrm>
          <a:prstGeom prst="rect">
            <a:avLst/>
          </a:prstGeom>
        </p:spPr>
        <p:txBody>
          <a:bodyPr lIns="0" tIns="0" rIns="0" bIns="0" rtlCol="0" anchor="t">
            <a:spAutoFit/>
          </a:bodyPr>
          <a:lstStyle/>
          <a:p>
            <a:pPr algn="l">
              <a:lnSpc>
                <a:spcPts val="2940"/>
              </a:lnSpc>
            </a:pPr>
            <a:r>
              <a:rPr lang="en-US" sz="2100">
                <a:solidFill>
                  <a:srgbClr val="FFFFFF"/>
                </a:solidFill>
                <a:latin typeface="Poppins Light"/>
                <a:ea typeface="Poppins Light"/>
                <a:cs typeface="Poppins Light"/>
                <a:sym typeface="Poppins Light"/>
              </a:rPr>
              <a:t>$600</a:t>
            </a:r>
          </a:p>
        </p:txBody>
      </p:sp>
      <p:sp>
        <p:nvSpPr>
          <p:cNvPr id="19" name="TextBox 19"/>
          <p:cNvSpPr txBox="1"/>
          <p:nvPr/>
        </p:nvSpPr>
        <p:spPr>
          <a:xfrm>
            <a:off x="10482206" y="6791069"/>
            <a:ext cx="2879591" cy="375285"/>
          </a:xfrm>
          <a:prstGeom prst="rect">
            <a:avLst/>
          </a:prstGeom>
        </p:spPr>
        <p:txBody>
          <a:bodyPr lIns="0" tIns="0" rIns="0" bIns="0" rtlCol="0" anchor="t">
            <a:spAutoFit/>
          </a:bodyPr>
          <a:lstStyle/>
          <a:p>
            <a:pPr algn="l">
              <a:lnSpc>
                <a:spcPts val="2940"/>
              </a:lnSpc>
            </a:pPr>
            <a:r>
              <a:rPr lang="en-US" sz="2100">
                <a:solidFill>
                  <a:srgbClr val="FFFFFF"/>
                </a:solidFill>
                <a:latin typeface="Poppins Light"/>
                <a:ea typeface="Poppins Light"/>
                <a:cs typeface="Poppins Light"/>
                <a:sym typeface="Poppins Light"/>
              </a:rPr>
              <a:t>Non-ESCA Members </a:t>
            </a:r>
          </a:p>
        </p:txBody>
      </p:sp>
      <p:sp>
        <p:nvSpPr>
          <p:cNvPr id="20" name="TextBox 20"/>
          <p:cNvSpPr txBox="1"/>
          <p:nvPr/>
        </p:nvSpPr>
        <p:spPr>
          <a:xfrm>
            <a:off x="1028700" y="9385267"/>
            <a:ext cx="3803405" cy="375285"/>
          </a:xfrm>
          <a:prstGeom prst="rect">
            <a:avLst/>
          </a:prstGeom>
        </p:spPr>
        <p:txBody>
          <a:bodyPr lIns="0" tIns="0" rIns="0" bIns="0" rtlCol="0" anchor="t">
            <a:spAutoFit/>
          </a:bodyPr>
          <a:lstStyle/>
          <a:p>
            <a:pPr algn="ctr">
              <a:lnSpc>
                <a:spcPts val="2940"/>
              </a:lnSpc>
            </a:pPr>
            <a:r>
              <a:rPr lang="en-US" sz="2100" b="1">
                <a:solidFill>
                  <a:srgbClr val="FFFFFF"/>
                </a:solidFill>
                <a:latin typeface="Poppins Medium"/>
                <a:ea typeface="Poppins Medium"/>
                <a:cs typeface="Poppins Medium"/>
                <a:sym typeface="Poppins Medium"/>
              </a:rPr>
              <a:t>About Summit</a:t>
            </a:r>
          </a:p>
        </p:txBody>
      </p:sp>
      <p:sp>
        <p:nvSpPr>
          <p:cNvPr id="21" name="TextBox 21"/>
          <p:cNvSpPr txBox="1"/>
          <p:nvPr/>
        </p:nvSpPr>
        <p:spPr>
          <a:xfrm>
            <a:off x="5171098" y="9385267"/>
            <a:ext cx="3803405" cy="375285"/>
          </a:xfrm>
          <a:prstGeom prst="rect">
            <a:avLst/>
          </a:prstGeom>
        </p:spPr>
        <p:txBody>
          <a:bodyPr lIns="0" tIns="0" rIns="0" bIns="0" rtlCol="0" anchor="t">
            <a:spAutoFit/>
          </a:bodyPr>
          <a:lstStyle/>
          <a:p>
            <a:pPr algn="ctr">
              <a:lnSpc>
                <a:spcPts val="2940"/>
              </a:lnSpc>
            </a:pPr>
            <a:r>
              <a:rPr lang="en-US" sz="2100" b="1">
                <a:solidFill>
                  <a:srgbClr val="FFFFFF"/>
                </a:solidFill>
                <a:latin typeface="Poppins Medium"/>
                <a:ea typeface="Poppins Medium"/>
                <a:cs typeface="Poppins Medium"/>
                <a:sym typeface="Poppins Medium"/>
              </a:rPr>
              <a:t>Schedule</a:t>
            </a:r>
          </a:p>
        </p:txBody>
      </p:sp>
      <p:sp>
        <p:nvSpPr>
          <p:cNvPr id="22" name="TextBox 22"/>
          <p:cNvSpPr txBox="1"/>
          <p:nvPr/>
        </p:nvSpPr>
        <p:spPr>
          <a:xfrm>
            <a:off x="9313497" y="9385267"/>
            <a:ext cx="3803405" cy="375285"/>
          </a:xfrm>
          <a:prstGeom prst="rect">
            <a:avLst/>
          </a:prstGeom>
        </p:spPr>
        <p:txBody>
          <a:bodyPr lIns="0" tIns="0" rIns="0" bIns="0" rtlCol="0" anchor="t">
            <a:spAutoFit/>
          </a:bodyPr>
          <a:lstStyle/>
          <a:p>
            <a:pPr algn="ctr">
              <a:lnSpc>
                <a:spcPts val="2940"/>
              </a:lnSpc>
            </a:pPr>
            <a:r>
              <a:rPr lang="en-US" sz="2100" b="1">
                <a:solidFill>
                  <a:srgbClr val="FFFFFF"/>
                </a:solidFill>
                <a:latin typeface="Poppins Medium"/>
                <a:ea typeface="Poppins Medium"/>
                <a:cs typeface="Poppins Medium"/>
                <a:sym typeface="Poppins Medium"/>
              </a:rPr>
              <a:t>Networking </a:t>
            </a:r>
          </a:p>
        </p:txBody>
      </p:sp>
      <p:sp>
        <p:nvSpPr>
          <p:cNvPr id="23" name="TextBox 23"/>
          <p:cNvSpPr txBox="1"/>
          <p:nvPr/>
        </p:nvSpPr>
        <p:spPr>
          <a:xfrm>
            <a:off x="13455895" y="9385267"/>
            <a:ext cx="3803405" cy="354328"/>
          </a:xfrm>
          <a:prstGeom prst="rect">
            <a:avLst/>
          </a:prstGeom>
        </p:spPr>
        <p:txBody>
          <a:bodyPr lIns="0" tIns="0" rIns="0" bIns="0" rtlCol="0" anchor="t">
            <a:spAutoFit/>
          </a:bodyPr>
          <a:lstStyle/>
          <a:p>
            <a:pPr algn="ctr">
              <a:lnSpc>
                <a:spcPts val="2940"/>
              </a:lnSpc>
            </a:pPr>
            <a:r>
              <a:rPr lang="en-US" sz="2100" b="1" dirty="0">
                <a:solidFill>
                  <a:srgbClr val="AF4450"/>
                </a:solidFill>
                <a:latin typeface="Poppins Medium"/>
                <a:ea typeface="Poppins Medium"/>
                <a:cs typeface="Poppins Medium"/>
                <a:sym typeface="Poppins Medium"/>
              </a:rPr>
              <a:t>Cost</a:t>
            </a:r>
          </a:p>
        </p:txBody>
      </p:sp>
      <p:sp>
        <p:nvSpPr>
          <p:cNvPr id="24" name="TextBox 24"/>
          <p:cNvSpPr txBox="1"/>
          <p:nvPr/>
        </p:nvSpPr>
        <p:spPr>
          <a:xfrm>
            <a:off x="9809260" y="1879258"/>
            <a:ext cx="3803405" cy="375285"/>
          </a:xfrm>
          <a:prstGeom prst="rect">
            <a:avLst/>
          </a:prstGeom>
        </p:spPr>
        <p:txBody>
          <a:bodyPr lIns="0" tIns="0" rIns="0" bIns="0" rtlCol="0" anchor="t">
            <a:spAutoFit/>
          </a:bodyPr>
          <a:lstStyle/>
          <a:p>
            <a:pPr algn="l">
              <a:lnSpc>
                <a:spcPts val="2940"/>
              </a:lnSpc>
            </a:pPr>
            <a:r>
              <a:rPr lang="en-US" sz="2100">
                <a:solidFill>
                  <a:srgbClr val="FFFFFF">
                    <a:alpha val="49804"/>
                  </a:srgbClr>
                </a:solidFill>
                <a:latin typeface="Poppins"/>
                <a:ea typeface="Poppins"/>
                <a:cs typeface="Poppins"/>
                <a:sym typeface="Poppins"/>
              </a:rPr>
              <a:t>Rising Leaders Summit</a:t>
            </a:r>
          </a:p>
        </p:txBody>
      </p:sp>
      <p:sp>
        <p:nvSpPr>
          <p:cNvPr id="25" name="TextBox 25"/>
          <p:cNvSpPr txBox="1"/>
          <p:nvPr/>
        </p:nvSpPr>
        <p:spPr>
          <a:xfrm>
            <a:off x="13612665" y="6791069"/>
            <a:ext cx="1501079" cy="375285"/>
          </a:xfrm>
          <a:prstGeom prst="rect">
            <a:avLst/>
          </a:prstGeom>
        </p:spPr>
        <p:txBody>
          <a:bodyPr lIns="0" tIns="0" rIns="0" bIns="0" rtlCol="0" anchor="t">
            <a:spAutoFit/>
          </a:bodyPr>
          <a:lstStyle/>
          <a:p>
            <a:pPr algn="l">
              <a:lnSpc>
                <a:spcPts val="2940"/>
              </a:lnSpc>
            </a:pPr>
            <a:r>
              <a:rPr lang="en-US" sz="2100">
                <a:solidFill>
                  <a:srgbClr val="FFFFFF"/>
                </a:solidFill>
                <a:latin typeface="Poppins Light"/>
                <a:ea typeface="Poppins Light"/>
                <a:cs typeface="Poppins Light"/>
                <a:sym typeface="Poppins Light"/>
              </a:rPr>
              <a:t>$800</a:t>
            </a:r>
          </a:p>
        </p:txBody>
      </p:sp>
      <p:grpSp>
        <p:nvGrpSpPr>
          <p:cNvPr id="26" name="Group 26"/>
          <p:cNvGrpSpPr/>
          <p:nvPr/>
        </p:nvGrpSpPr>
        <p:grpSpPr>
          <a:xfrm>
            <a:off x="9865322" y="6857548"/>
            <a:ext cx="299477" cy="299477"/>
            <a:chOff x="0" y="0"/>
            <a:chExt cx="812800" cy="812800"/>
          </a:xfrm>
        </p:grpSpPr>
        <p:sp>
          <p:nvSpPr>
            <p:cNvPr id="27" name="Freeform 2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02020"/>
            </a:solidFill>
            <a:ln>
              <a:solidFill>
                <a:srgbClr val="AF4450"/>
              </a:solidFill>
            </a:ln>
          </p:spPr>
          <p:txBody>
            <a:bodyPr/>
            <a:lstStyle/>
            <a:p>
              <a:endParaRPr lang="en-US"/>
            </a:p>
          </p:txBody>
        </p:sp>
        <p:sp>
          <p:nvSpPr>
            <p:cNvPr id="28" name="TextBox 28"/>
            <p:cNvSpPr txBox="1"/>
            <p:nvPr/>
          </p:nvSpPr>
          <p:spPr>
            <a:xfrm>
              <a:off x="76200" y="19050"/>
              <a:ext cx="660400" cy="717550"/>
            </a:xfrm>
            <a:prstGeom prst="rect">
              <a:avLst/>
            </a:prstGeom>
            <a:ln>
              <a:noFill/>
            </a:ln>
          </p:spPr>
          <p:txBody>
            <a:bodyPr lIns="50800" tIns="50800" rIns="50800" bIns="50800" rtlCol="0" anchor="ctr"/>
            <a:lstStyle/>
            <a:p>
              <a:pPr algn="ctr">
                <a:lnSpc>
                  <a:spcPts val="2380"/>
                </a:lnSpc>
              </a:pPr>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202020"/>
        </a:solidFill>
        <a:effectLst/>
      </p:bgPr>
    </p:bg>
    <p:spTree>
      <p:nvGrpSpPr>
        <p:cNvPr id="1" name=""/>
        <p:cNvGrpSpPr/>
        <p:nvPr/>
      </p:nvGrpSpPr>
      <p:grpSpPr>
        <a:xfrm>
          <a:off x="0" y="0"/>
          <a:ext cx="0" cy="0"/>
          <a:chOff x="0" y="0"/>
          <a:chExt cx="0" cy="0"/>
        </a:xfrm>
      </p:grpSpPr>
      <p:sp>
        <p:nvSpPr>
          <p:cNvPr id="2" name="AutoShape 2"/>
          <p:cNvSpPr/>
          <p:nvPr/>
        </p:nvSpPr>
        <p:spPr>
          <a:xfrm>
            <a:off x="1028700" y="9219260"/>
            <a:ext cx="16230600" cy="0"/>
          </a:xfrm>
          <a:prstGeom prst="line">
            <a:avLst/>
          </a:prstGeom>
          <a:ln w="28575" cap="flat">
            <a:solidFill>
              <a:srgbClr val="FFFFFF">
                <a:alpha val="29804"/>
              </a:srgbClr>
            </a:solidFill>
            <a:prstDash val="solid"/>
            <a:headEnd type="none" w="sm" len="sm"/>
            <a:tailEnd type="none" w="sm" len="sm"/>
          </a:ln>
        </p:spPr>
        <p:txBody>
          <a:bodyPr/>
          <a:lstStyle/>
          <a:p>
            <a:endParaRPr lang="en-US"/>
          </a:p>
        </p:txBody>
      </p:sp>
      <p:sp>
        <p:nvSpPr>
          <p:cNvPr id="4" name="Freeform 4"/>
          <p:cNvSpPr/>
          <p:nvPr/>
        </p:nvSpPr>
        <p:spPr>
          <a:xfrm>
            <a:off x="6873492" y="8609503"/>
            <a:ext cx="398619" cy="442909"/>
          </a:xfrm>
          <a:custGeom>
            <a:avLst/>
            <a:gdLst/>
            <a:ahLst/>
            <a:cxnLst/>
            <a:rect l="l" t="t" r="r" b="b"/>
            <a:pathLst>
              <a:path w="398619" h="442909">
                <a:moveTo>
                  <a:pt x="0" y="0"/>
                </a:moveTo>
                <a:lnTo>
                  <a:pt x="398618" y="0"/>
                </a:lnTo>
                <a:lnTo>
                  <a:pt x="398618" y="442910"/>
                </a:lnTo>
                <a:lnTo>
                  <a:pt x="0" y="44291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a:off x="15142888" y="8633156"/>
            <a:ext cx="515011" cy="442909"/>
          </a:xfrm>
          <a:custGeom>
            <a:avLst/>
            <a:gdLst/>
            <a:ahLst/>
            <a:cxnLst/>
            <a:rect l="l" t="t" r="r" b="b"/>
            <a:pathLst>
              <a:path w="515011" h="442909">
                <a:moveTo>
                  <a:pt x="0" y="0"/>
                </a:moveTo>
                <a:lnTo>
                  <a:pt x="515011" y="0"/>
                </a:lnTo>
                <a:lnTo>
                  <a:pt x="515011" y="442910"/>
                </a:lnTo>
                <a:lnTo>
                  <a:pt x="0" y="44291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2714521" y="8633156"/>
            <a:ext cx="431763" cy="395603"/>
          </a:xfrm>
          <a:custGeom>
            <a:avLst/>
            <a:gdLst/>
            <a:ahLst/>
            <a:cxnLst/>
            <a:rect l="l" t="t" r="r" b="b"/>
            <a:pathLst>
              <a:path w="431763" h="395603">
                <a:moveTo>
                  <a:pt x="0" y="0"/>
                </a:moveTo>
                <a:lnTo>
                  <a:pt x="431763" y="0"/>
                </a:lnTo>
                <a:lnTo>
                  <a:pt x="431763" y="395604"/>
                </a:lnTo>
                <a:lnTo>
                  <a:pt x="0" y="39560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a:off x="10996385" y="8653358"/>
            <a:ext cx="422228" cy="355199"/>
          </a:xfrm>
          <a:custGeom>
            <a:avLst/>
            <a:gdLst/>
            <a:ahLst/>
            <a:cxnLst/>
            <a:rect l="l" t="t" r="r" b="b"/>
            <a:pathLst>
              <a:path w="422228" h="355199">
                <a:moveTo>
                  <a:pt x="0" y="0"/>
                </a:moveTo>
                <a:lnTo>
                  <a:pt x="422228" y="0"/>
                </a:lnTo>
                <a:lnTo>
                  <a:pt x="422228" y="355200"/>
                </a:lnTo>
                <a:lnTo>
                  <a:pt x="0" y="3552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Freeform 8">
            <a:hlinkClick r:id="rId10"/>
          </p:cNvPr>
          <p:cNvSpPr/>
          <p:nvPr/>
        </p:nvSpPr>
        <p:spPr>
          <a:xfrm>
            <a:off x="12191516" y="409801"/>
            <a:ext cx="3466383" cy="7861406"/>
          </a:xfrm>
          <a:custGeom>
            <a:avLst/>
            <a:gdLst/>
            <a:ahLst/>
            <a:cxnLst/>
            <a:rect l="l" t="t" r="r" b="b"/>
            <a:pathLst>
              <a:path w="3466383" h="7861406">
                <a:moveTo>
                  <a:pt x="0" y="0"/>
                </a:moveTo>
                <a:lnTo>
                  <a:pt x="3466383" y="0"/>
                </a:lnTo>
                <a:lnTo>
                  <a:pt x="3466383" y="7861405"/>
                </a:lnTo>
                <a:lnTo>
                  <a:pt x="0" y="7861405"/>
                </a:lnTo>
                <a:lnTo>
                  <a:pt x="0" y="0"/>
                </a:lnTo>
                <a:close/>
              </a:path>
            </a:pathLst>
          </a:custGeom>
          <a:blipFill>
            <a:blip r:embed="rId11"/>
            <a:stretch>
              <a:fillRect l="-2023" t="-1" r="-1450"/>
            </a:stretch>
          </a:blipFill>
        </p:spPr>
        <p:txBody>
          <a:bodyPr/>
          <a:lstStyle/>
          <a:p>
            <a:endParaRPr lang="en-US"/>
          </a:p>
        </p:txBody>
      </p:sp>
      <p:sp>
        <p:nvSpPr>
          <p:cNvPr id="9" name="TextBox 9"/>
          <p:cNvSpPr txBox="1"/>
          <p:nvPr/>
        </p:nvSpPr>
        <p:spPr>
          <a:xfrm>
            <a:off x="1028700" y="9385267"/>
            <a:ext cx="3803405" cy="375285"/>
          </a:xfrm>
          <a:prstGeom prst="rect">
            <a:avLst/>
          </a:prstGeom>
        </p:spPr>
        <p:txBody>
          <a:bodyPr lIns="0" tIns="0" rIns="0" bIns="0" rtlCol="0" anchor="t">
            <a:spAutoFit/>
          </a:bodyPr>
          <a:lstStyle/>
          <a:p>
            <a:pPr algn="ctr">
              <a:lnSpc>
                <a:spcPts val="2940"/>
              </a:lnSpc>
            </a:pPr>
            <a:r>
              <a:rPr lang="en-US" sz="2100" b="1">
                <a:solidFill>
                  <a:srgbClr val="FFFFFF"/>
                </a:solidFill>
                <a:latin typeface="Poppins Medium"/>
                <a:ea typeface="Poppins Medium"/>
                <a:cs typeface="Poppins Medium"/>
                <a:sym typeface="Poppins Medium"/>
              </a:rPr>
              <a:t>About Summit</a:t>
            </a:r>
          </a:p>
        </p:txBody>
      </p:sp>
      <p:sp>
        <p:nvSpPr>
          <p:cNvPr id="10" name="TextBox 10"/>
          <p:cNvSpPr txBox="1"/>
          <p:nvPr/>
        </p:nvSpPr>
        <p:spPr>
          <a:xfrm>
            <a:off x="5171098" y="9385267"/>
            <a:ext cx="3803405" cy="375285"/>
          </a:xfrm>
          <a:prstGeom prst="rect">
            <a:avLst/>
          </a:prstGeom>
        </p:spPr>
        <p:txBody>
          <a:bodyPr lIns="0" tIns="0" rIns="0" bIns="0" rtlCol="0" anchor="t">
            <a:spAutoFit/>
          </a:bodyPr>
          <a:lstStyle/>
          <a:p>
            <a:pPr algn="ctr">
              <a:lnSpc>
                <a:spcPts val="2940"/>
              </a:lnSpc>
            </a:pPr>
            <a:r>
              <a:rPr lang="en-US" sz="2100" b="1">
                <a:solidFill>
                  <a:srgbClr val="FFFFFF"/>
                </a:solidFill>
                <a:latin typeface="Poppins Medium"/>
                <a:ea typeface="Poppins Medium"/>
                <a:cs typeface="Poppins Medium"/>
                <a:sym typeface="Poppins Medium"/>
              </a:rPr>
              <a:t>Schedule</a:t>
            </a:r>
          </a:p>
        </p:txBody>
      </p:sp>
      <p:sp>
        <p:nvSpPr>
          <p:cNvPr id="11" name="TextBox 11"/>
          <p:cNvSpPr txBox="1"/>
          <p:nvPr/>
        </p:nvSpPr>
        <p:spPr>
          <a:xfrm>
            <a:off x="9313497" y="9385267"/>
            <a:ext cx="3803405" cy="375285"/>
          </a:xfrm>
          <a:prstGeom prst="rect">
            <a:avLst/>
          </a:prstGeom>
        </p:spPr>
        <p:txBody>
          <a:bodyPr lIns="0" tIns="0" rIns="0" bIns="0" rtlCol="0" anchor="t">
            <a:spAutoFit/>
          </a:bodyPr>
          <a:lstStyle/>
          <a:p>
            <a:pPr algn="ctr">
              <a:lnSpc>
                <a:spcPts val="2940"/>
              </a:lnSpc>
            </a:pPr>
            <a:r>
              <a:rPr lang="en-US" sz="2100" b="1">
                <a:solidFill>
                  <a:srgbClr val="FFFFFF"/>
                </a:solidFill>
                <a:latin typeface="Poppins Medium"/>
                <a:ea typeface="Poppins Medium"/>
                <a:cs typeface="Poppins Medium"/>
                <a:sym typeface="Poppins Medium"/>
              </a:rPr>
              <a:t>Networking </a:t>
            </a:r>
          </a:p>
        </p:txBody>
      </p:sp>
      <p:sp>
        <p:nvSpPr>
          <p:cNvPr id="12" name="TextBox 12"/>
          <p:cNvSpPr txBox="1"/>
          <p:nvPr/>
        </p:nvSpPr>
        <p:spPr>
          <a:xfrm>
            <a:off x="13455895" y="9385267"/>
            <a:ext cx="3803405" cy="354328"/>
          </a:xfrm>
          <a:prstGeom prst="rect">
            <a:avLst/>
          </a:prstGeom>
        </p:spPr>
        <p:txBody>
          <a:bodyPr lIns="0" tIns="0" rIns="0" bIns="0" rtlCol="0" anchor="t">
            <a:spAutoFit/>
          </a:bodyPr>
          <a:lstStyle/>
          <a:p>
            <a:pPr algn="ctr">
              <a:lnSpc>
                <a:spcPts val="2940"/>
              </a:lnSpc>
            </a:pPr>
            <a:r>
              <a:rPr lang="en-US" sz="2100" b="1" dirty="0">
                <a:solidFill>
                  <a:srgbClr val="AF4450"/>
                </a:solidFill>
                <a:latin typeface="Poppins Medium"/>
                <a:ea typeface="Poppins Medium"/>
                <a:cs typeface="Poppins Medium"/>
                <a:sym typeface="Poppins Medium"/>
              </a:rPr>
              <a:t>Cost</a:t>
            </a:r>
          </a:p>
        </p:txBody>
      </p:sp>
      <p:sp>
        <p:nvSpPr>
          <p:cNvPr id="13" name="TextBox 13"/>
          <p:cNvSpPr txBox="1"/>
          <p:nvPr/>
        </p:nvSpPr>
        <p:spPr>
          <a:xfrm>
            <a:off x="1044328" y="663281"/>
            <a:ext cx="3803405" cy="375285"/>
          </a:xfrm>
          <a:prstGeom prst="rect">
            <a:avLst/>
          </a:prstGeom>
        </p:spPr>
        <p:txBody>
          <a:bodyPr lIns="0" tIns="0" rIns="0" bIns="0" rtlCol="0" anchor="t">
            <a:spAutoFit/>
          </a:bodyPr>
          <a:lstStyle/>
          <a:p>
            <a:pPr algn="l">
              <a:lnSpc>
                <a:spcPts val="2940"/>
              </a:lnSpc>
            </a:pPr>
            <a:r>
              <a:rPr lang="en-US" sz="2100">
                <a:solidFill>
                  <a:srgbClr val="FFFFFF">
                    <a:alpha val="49804"/>
                  </a:srgbClr>
                </a:solidFill>
                <a:latin typeface="Poppins"/>
                <a:ea typeface="Poppins"/>
                <a:cs typeface="Poppins"/>
                <a:sym typeface="Poppins"/>
              </a:rPr>
              <a:t>Rising Leaders Summit</a:t>
            </a:r>
          </a:p>
        </p:txBody>
      </p:sp>
      <p:sp>
        <p:nvSpPr>
          <p:cNvPr id="14" name="TextBox 14"/>
          <p:cNvSpPr txBox="1"/>
          <p:nvPr/>
        </p:nvSpPr>
        <p:spPr>
          <a:xfrm>
            <a:off x="1026425" y="1249269"/>
            <a:ext cx="6325718" cy="1168400"/>
          </a:xfrm>
          <a:prstGeom prst="rect">
            <a:avLst/>
          </a:prstGeom>
        </p:spPr>
        <p:txBody>
          <a:bodyPr lIns="0" tIns="0" rIns="0" bIns="0" rtlCol="0" anchor="t">
            <a:spAutoFit/>
          </a:bodyPr>
          <a:lstStyle/>
          <a:p>
            <a:pPr algn="l">
              <a:lnSpc>
                <a:spcPts val="9099"/>
              </a:lnSpc>
            </a:pPr>
            <a:r>
              <a:rPr lang="en-US" sz="6499" b="1" dirty="0">
                <a:solidFill>
                  <a:srgbClr val="FFFFFF"/>
                </a:solidFill>
                <a:latin typeface="Poppins Ultra-Bold"/>
                <a:ea typeface="Poppins Ultra-Bold"/>
                <a:cs typeface="Poppins Ultra-Bold"/>
                <a:sym typeface="Poppins Ultra-Bold"/>
              </a:rPr>
              <a:t>Sponsorship </a:t>
            </a:r>
          </a:p>
        </p:txBody>
      </p:sp>
      <p:sp>
        <p:nvSpPr>
          <p:cNvPr id="15" name="TextBox 15"/>
          <p:cNvSpPr txBox="1"/>
          <p:nvPr/>
        </p:nvSpPr>
        <p:spPr>
          <a:xfrm>
            <a:off x="1034116" y="2143985"/>
            <a:ext cx="8109884" cy="1168400"/>
          </a:xfrm>
          <a:prstGeom prst="rect">
            <a:avLst/>
          </a:prstGeom>
        </p:spPr>
        <p:txBody>
          <a:bodyPr lIns="0" tIns="0" rIns="0" bIns="0" rtlCol="0" anchor="t">
            <a:spAutoFit/>
          </a:bodyPr>
          <a:lstStyle/>
          <a:p>
            <a:pPr algn="l">
              <a:lnSpc>
                <a:spcPts val="9099"/>
              </a:lnSpc>
            </a:pPr>
            <a:r>
              <a:rPr lang="en-US" sz="6499">
                <a:solidFill>
                  <a:srgbClr val="FFFFFF"/>
                </a:solidFill>
                <a:latin typeface="Poppins Thin"/>
                <a:ea typeface="Poppins Thin"/>
                <a:cs typeface="Poppins Thin"/>
                <a:sym typeface="Poppins Thin"/>
              </a:rPr>
              <a:t>Opportunities</a:t>
            </a:r>
          </a:p>
        </p:txBody>
      </p:sp>
      <p:sp>
        <p:nvSpPr>
          <p:cNvPr id="16" name="TextBox 16"/>
          <p:cNvSpPr txBox="1"/>
          <p:nvPr/>
        </p:nvSpPr>
        <p:spPr>
          <a:xfrm>
            <a:off x="1044328" y="3484652"/>
            <a:ext cx="9733443" cy="4070984"/>
          </a:xfrm>
          <a:prstGeom prst="rect">
            <a:avLst/>
          </a:prstGeom>
        </p:spPr>
        <p:txBody>
          <a:bodyPr lIns="0" tIns="0" rIns="0" bIns="0" rtlCol="0" anchor="t">
            <a:spAutoFit/>
          </a:bodyPr>
          <a:lstStyle/>
          <a:p>
            <a:pPr algn="l">
              <a:lnSpc>
                <a:spcPts val="2940"/>
              </a:lnSpc>
            </a:pPr>
            <a:r>
              <a:rPr lang="en-US" sz="2100" dirty="0">
                <a:solidFill>
                  <a:srgbClr val="FFFFFF"/>
                </a:solidFill>
                <a:latin typeface="Montserrat"/>
                <a:ea typeface="Montserrat"/>
                <a:cs typeface="Montserrat"/>
                <a:sym typeface="Montserrat"/>
              </a:rPr>
              <a:t>Elevate your brand’s visibility and engage with key decision-makers by sponsoring our Rising Leaders Summit. The tailored </a:t>
            </a:r>
            <a:r>
              <a:rPr lang="en-US" sz="2100" b="1" dirty="0">
                <a:solidFill>
                  <a:srgbClr val="AF4450"/>
                </a:solidFill>
                <a:latin typeface="Montserrat"/>
                <a:ea typeface="Montserrat"/>
                <a:cs typeface="Montserrat"/>
                <a:sym typeface="Montserrat"/>
                <a:hlinkClick r:id="rId10">
                  <a:extLst>
                    <a:ext uri="{A12FA001-AC4F-418D-AE19-62706E023703}">
                      <ahyp:hlinkClr xmlns:ahyp="http://schemas.microsoft.com/office/drawing/2018/hyperlinkcolor" val="tx"/>
                    </a:ext>
                  </a:extLst>
                </a:hlinkClick>
              </a:rPr>
              <a:t>sponsorship packages </a:t>
            </a:r>
            <a:r>
              <a:rPr lang="en-US" sz="2100" dirty="0">
                <a:solidFill>
                  <a:srgbClr val="FFFFFF"/>
                </a:solidFill>
                <a:latin typeface="Montserrat"/>
                <a:ea typeface="Montserrat"/>
                <a:cs typeface="Montserrat"/>
                <a:sym typeface="Montserrat"/>
              </a:rPr>
              <a:t>provide a variety of benefits, including:</a:t>
            </a:r>
          </a:p>
          <a:p>
            <a:pPr algn="l">
              <a:lnSpc>
                <a:spcPts val="2940"/>
              </a:lnSpc>
            </a:pPr>
            <a:endParaRPr lang="en-US" sz="2100" dirty="0">
              <a:solidFill>
                <a:srgbClr val="FFFFFF"/>
              </a:solidFill>
              <a:latin typeface="Montserrat"/>
              <a:ea typeface="Montserrat"/>
              <a:cs typeface="Montserrat"/>
              <a:sym typeface="Montserrat"/>
            </a:endParaRPr>
          </a:p>
          <a:p>
            <a:pPr algn="l">
              <a:lnSpc>
                <a:spcPts val="2940"/>
              </a:lnSpc>
            </a:pPr>
            <a:r>
              <a:rPr lang="en-US" sz="2100" dirty="0">
                <a:solidFill>
                  <a:srgbClr val="FFFFFF"/>
                </a:solidFill>
                <a:latin typeface="Montserrat"/>
                <a:ea typeface="Montserrat"/>
                <a:cs typeface="Montserrat"/>
                <a:sym typeface="Montserrat"/>
              </a:rPr>
              <a:t>• </a:t>
            </a:r>
            <a:r>
              <a:rPr lang="en-US" sz="2100" b="1" dirty="0">
                <a:solidFill>
                  <a:schemeClr val="bg1"/>
                </a:solidFill>
                <a:latin typeface="Montserrat Bold"/>
                <a:ea typeface="Montserrat Bold"/>
                <a:cs typeface="Montserrat Bold"/>
                <a:sym typeface="Montserrat Bold"/>
              </a:rPr>
              <a:t>Premier Branding:</a:t>
            </a:r>
            <a:r>
              <a:rPr lang="en-US" sz="2100" dirty="0">
                <a:solidFill>
                  <a:schemeClr val="bg1"/>
                </a:solidFill>
                <a:latin typeface="Montserrat"/>
                <a:ea typeface="Montserrat"/>
                <a:cs typeface="Montserrat"/>
                <a:sym typeface="Montserrat"/>
              </a:rPr>
              <a:t> </a:t>
            </a:r>
            <a:r>
              <a:rPr lang="en-US" sz="2100" dirty="0">
                <a:solidFill>
                  <a:srgbClr val="FFFFFF"/>
                </a:solidFill>
                <a:latin typeface="Montserrat"/>
                <a:ea typeface="Montserrat"/>
                <a:cs typeface="Montserrat"/>
                <a:sym typeface="Montserrat"/>
              </a:rPr>
              <a:t>Gain prime exposure through event signage, digital platforms, and promotional materials.</a:t>
            </a:r>
          </a:p>
          <a:p>
            <a:pPr algn="l">
              <a:lnSpc>
                <a:spcPts val="2940"/>
              </a:lnSpc>
            </a:pPr>
            <a:endParaRPr lang="en-US" sz="2100" dirty="0">
              <a:solidFill>
                <a:srgbClr val="FFFFFF"/>
              </a:solidFill>
              <a:latin typeface="Montserrat"/>
              <a:ea typeface="Montserrat"/>
              <a:cs typeface="Montserrat"/>
              <a:sym typeface="Montserrat"/>
            </a:endParaRPr>
          </a:p>
          <a:p>
            <a:pPr algn="l">
              <a:lnSpc>
                <a:spcPts val="2940"/>
              </a:lnSpc>
            </a:pPr>
            <a:r>
              <a:rPr lang="en-US" sz="2100" dirty="0">
                <a:solidFill>
                  <a:srgbClr val="FFFFFF"/>
                </a:solidFill>
                <a:latin typeface="Montserrat"/>
                <a:ea typeface="Montserrat"/>
                <a:cs typeface="Montserrat"/>
                <a:sym typeface="Montserrat"/>
              </a:rPr>
              <a:t>• </a:t>
            </a:r>
            <a:r>
              <a:rPr lang="en-US" sz="2100" b="1" dirty="0">
                <a:solidFill>
                  <a:schemeClr val="bg1"/>
                </a:solidFill>
                <a:latin typeface="Montserrat Bold"/>
                <a:ea typeface="Montserrat Bold"/>
                <a:cs typeface="Montserrat Bold"/>
                <a:sym typeface="Montserrat Bold"/>
              </a:rPr>
              <a:t>Customizable Packages:</a:t>
            </a:r>
            <a:r>
              <a:rPr lang="en-US" sz="2100" dirty="0">
                <a:solidFill>
                  <a:schemeClr val="bg1"/>
                </a:solidFill>
                <a:latin typeface="Montserrat"/>
                <a:ea typeface="Montserrat"/>
                <a:cs typeface="Montserrat"/>
                <a:sym typeface="Montserrat"/>
              </a:rPr>
              <a:t> </a:t>
            </a:r>
            <a:r>
              <a:rPr lang="en-US" sz="2100" dirty="0">
                <a:solidFill>
                  <a:srgbClr val="FFFFFF"/>
                </a:solidFill>
                <a:latin typeface="Montserrat"/>
                <a:ea typeface="Montserrat"/>
                <a:cs typeface="Montserrat"/>
                <a:sym typeface="Montserrat"/>
              </a:rPr>
              <a:t>Choose from flexible sponsorship tiers designed to fit your goals and budget, including options for contributing event sponsorships, session sponsorships, and branded giveaways.</a:t>
            </a:r>
          </a:p>
          <a:p>
            <a:pPr algn="l">
              <a:lnSpc>
                <a:spcPts val="2940"/>
              </a:lnSpc>
            </a:pPr>
            <a:endParaRPr lang="en-US" sz="2100" dirty="0">
              <a:solidFill>
                <a:srgbClr val="FFFFFF"/>
              </a:solidFill>
              <a:latin typeface="Montserrat"/>
              <a:ea typeface="Montserrat"/>
              <a:cs typeface="Montserrat"/>
              <a:sym typeface="Montserrat"/>
            </a:endParaRPr>
          </a:p>
        </p:txBody>
      </p:sp>
      <p:sp>
        <p:nvSpPr>
          <p:cNvPr id="17" name="TextBox 17"/>
          <p:cNvSpPr txBox="1"/>
          <p:nvPr/>
        </p:nvSpPr>
        <p:spPr>
          <a:xfrm>
            <a:off x="1044328" y="7643033"/>
            <a:ext cx="9515624" cy="592470"/>
          </a:xfrm>
          <a:prstGeom prst="rect">
            <a:avLst/>
          </a:prstGeom>
        </p:spPr>
        <p:txBody>
          <a:bodyPr lIns="0" tIns="0" rIns="0" bIns="0" rtlCol="0" anchor="t">
            <a:spAutoFit/>
          </a:bodyPr>
          <a:lstStyle/>
          <a:p>
            <a:pPr algn="ctr">
              <a:lnSpc>
                <a:spcPts val="2380"/>
              </a:lnSpc>
            </a:pPr>
            <a:r>
              <a:rPr lang="en-US" sz="1700" b="1" dirty="0">
                <a:solidFill>
                  <a:srgbClr val="FFFFFF"/>
                </a:solidFill>
                <a:latin typeface="Montserrat Bold"/>
                <a:ea typeface="Montserrat Bold"/>
                <a:cs typeface="Montserrat Bold"/>
                <a:sym typeface="Montserrat Bold"/>
              </a:rPr>
              <a:t>If you are interested in becoming a sponsor, please contact us at </a:t>
            </a:r>
            <a:r>
              <a:rPr lang="en-US" sz="1700" b="1" u="sng" dirty="0">
                <a:solidFill>
                  <a:srgbClr val="AF4450"/>
                </a:solidFill>
                <a:latin typeface="Montserrat Bold"/>
                <a:ea typeface="Montserrat Bold"/>
                <a:cs typeface="Montserrat Bold"/>
                <a:sym typeface="Montserrat Bold"/>
                <a:hlinkClick r:id="rId12" tooltip="mailto:sponsor@esca.org">
                  <a:extLst>
                    <a:ext uri="{A12FA001-AC4F-418D-AE19-62706E023703}">
                      <ahyp:hlinkClr xmlns:ahyp="http://schemas.microsoft.com/office/drawing/2018/hyperlinkcolor" val="tx"/>
                    </a:ext>
                  </a:extLst>
                </a:hlinkClick>
              </a:rPr>
              <a:t>sponsor@esca.org</a:t>
            </a:r>
            <a:r>
              <a:rPr lang="en-US" sz="1700" b="1" dirty="0">
                <a:solidFill>
                  <a:srgbClr val="DF4F54"/>
                </a:solidFill>
                <a:latin typeface="Montserrat Bold"/>
                <a:ea typeface="Montserrat Bold"/>
                <a:cs typeface="Montserrat Bold"/>
                <a:sym typeface="Montserrat Bold"/>
              </a:rPr>
              <a:t>.</a:t>
            </a:r>
          </a:p>
          <a:p>
            <a:pPr algn="ctr">
              <a:lnSpc>
                <a:spcPts val="2380"/>
              </a:lnSpc>
              <a:spcBef>
                <a:spcPct val="0"/>
              </a:spcBef>
            </a:pPr>
            <a:r>
              <a:rPr lang="en-US" sz="1700" b="1" dirty="0">
                <a:solidFill>
                  <a:srgbClr val="DF4F54"/>
                </a:solidFill>
                <a:latin typeface="Montserrat Bold"/>
                <a:ea typeface="Montserrat Bold"/>
                <a:cs typeface="Montserrat Bold"/>
                <a:sym typeface="Montserrat Bold"/>
              </a:rPr>
              <a:t> </a:t>
            </a:r>
          </a:p>
        </p:txBody>
      </p:sp>
      <p:sp>
        <p:nvSpPr>
          <p:cNvPr id="18" name="AutoShape 6">
            <a:extLst>
              <a:ext uri="{FF2B5EF4-FFF2-40B4-BE49-F238E27FC236}">
                <a16:creationId xmlns:a16="http://schemas.microsoft.com/office/drawing/2014/main" id="{8575BBB3-EC28-120F-3747-05AC570FF761}"/>
              </a:ext>
            </a:extLst>
          </p:cNvPr>
          <p:cNvSpPr/>
          <p:nvPr/>
        </p:nvSpPr>
        <p:spPr>
          <a:xfrm>
            <a:off x="13496956" y="9219260"/>
            <a:ext cx="3803405" cy="0"/>
          </a:xfrm>
          <a:prstGeom prst="line">
            <a:avLst/>
          </a:prstGeom>
          <a:ln w="28575" cap="flat">
            <a:solidFill>
              <a:srgbClr val="AF4450">
                <a:alpha val="96863"/>
              </a:srgbClr>
            </a:solidFill>
            <a:prstDash val="solid"/>
            <a:headEnd type="none" w="sm" len="sm"/>
            <a:tailEnd type="none" w="sm" len="sm"/>
          </a:ln>
        </p:spPr>
        <p:txBody>
          <a:bodyPr/>
          <a:lstStyle/>
          <a:p>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202020"/>
        </a:solidFill>
        <a:effectLst/>
      </p:bgPr>
    </p:bg>
    <p:spTree>
      <p:nvGrpSpPr>
        <p:cNvPr id="1" name=""/>
        <p:cNvGrpSpPr/>
        <p:nvPr/>
      </p:nvGrpSpPr>
      <p:grpSpPr>
        <a:xfrm>
          <a:off x="0" y="0"/>
          <a:ext cx="0" cy="0"/>
          <a:chOff x="0" y="0"/>
          <a:chExt cx="0" cy="0"/>
        </a:xfrm>
      </p:grpSpPr>
      <p:sp>
        <p:nvSpPr>
          <p:cNvPr id="2" name="AutoShape 2"/>
          <p:cNvSpPr/>
          <p:nvPr/>
        </p:nvSpPr>
        <p:spPr>
          <a:xfrm flipV="1">
            <a:off x="0" y="1424098"/>
            <a:ext cx="2319260" cy="2652"/>
          </a:xfrm>
          <a:prstGeom prst="line">
            <a:avLst/>
          </a:prstGeom>
          <a:ln w="28575" cap="flat">
            <a:solidFill>
              <a:srgbClr val="AF4450"/>
            </a:solidFill>
            <a:prstDash val="solid"/>
            <a:headEnd type="none" w="sm" len="sm"/>
            <a:tailEnd type="none" w="sm" len="sm"/>
          </a:ln>
        </p:spPr>
        <p:txBody>
          <a:bodyPr/>
          <a:lstStyle/>
          <a:p>
            <a:endParaRPr lang="en-US"/>
          </a:p>
        </p:txBody>
      </p:sp>
      <p:sp>
        <p:nvSpPr>
          <p:cNvPr id="3" name="Freeform 3"/>
          <p:cNvSpPr/>
          <p:nvPr/>
        </p:nvSpPr>
        <p:spPr>
          <a:xfrm>
            <a:off x="12496800" y="2168811"/>
            <a:ext cx="5791200" cy="5739186"/>
          </a:xfrm>
          <a:custGeom>
            <a:avLst/>
            <a:gdLst/>
            <a:ahLst/>
            <a:cxnLst/>
            <a:rect l="l" t="t" r="r" b="b"/>
            <a:pathLst>
              <a:path w="6285419" h="6007317">
                <a:moveTo>
                  <a:pt x="0" y="0"/>
                </a:moveTo>
                <a:lnTo>
                  <a:pt x="6285419" y="0"/>
                </a:lnTo>
                <a:lnTo>
                  <a:pt x="6285419" y="6007317"/>
                </a:lnTo>
                <a:lnTo>
                  <a:pt x="0" y="6007317"/>
                </a:lnTo>
                <a:lnTo>
                  <a:pt x="0" y="0"/>
                </a:lnTo>
                <a:close/>
              </a:path>
            </a:pathLst>
          </a:custGeom>
          <a:blipFill>
            <a:blip r:embed="rId2"/>
            <a:stretch>
              <a:fillRect l="-29646" r="-29646"/>
            </a:stretch>
          </a:blipFill>
        </p:spPr>
        <p:txBody>
          <a:bodyPr/>
          <a:lstStyle/>
          <a:p>
            <a:endParaRPr lang="en-US"/>
          </a:p>
        </p:txBody>
      </p:sp>
      <p:sp>
        <p:nvSpPr>
          <p:cNvPr id="4" name="TextBox 4"/>
          <p:cNvSpPr txBox="1"/>
          <p:nvPr/>
        </p:nvSpPr>
        <p:spPr>
          <a:xfrm>
            <a:off x="2220575" y="2168811"/>
            <a:ext cx="9683321" cy="1803401"/>
          </a:xfrm>
          <a:prstGeom prst="rect">
            <a:avLst/>
          </a:prstGeom>
        </p:spPr>
        <p:txBody>
          <a:bodyPr lIns="0" tIns="0" rIns="0" bIns="0" rtlCol="0" anchor="t">
            <a:spAutoFit/>
          </a:bodyPr>
          <a:lstStyle/>
          <a:p>
            <a:pPr algn="l">
              <a:lnSpc>
                <a:spcPts val="13999"/>
              </a:lnSpc>
            </a:pPr>
            <a:r>
              <a:rPr lang="en-US" sz="9999" b="1" dirty="0">
                <a:solidFill>
                  <a:srgbClr val="FFFFFF"/>
                </a:solidFill>
                <a:latin typeface="Poppins Ultra-Bold"/>
                <a:ea typeface="Poppins Ultra-Bold"/>
                <a:cs typeface="Poppins Ultra-Bold"/>
                <a:sym typeface="Poppins Ultra-Bold"/>
              </a:rPr>
              <a:t>Thank You</a:t>
            </a:r>
          </a:p>
        </p:txBody>
      </p:sp>
      <p:sp>
        <p:nvSpPr>
          <p:cNvPr id="5" name="TextBox 5"/>
          <p:cNvSpPr txBox="1"/>
          <p:nvPr/>
        </p:nvSpPr>
        <p:spPr>
          <a:xfrm>
            <a:off x="2319260" y="3857912"/>
            <a:ext cx="9071202" cy="750570"/>
          </a:xfrm>
          <a:prstGeom prst="rect">
            <a:avLst/>
          </a:prstGeom>
        </p:spPr>
        <p:txBody>
          <a:bodyPr lIns="0" tIns="0" rIns="0" bIns="0" rtlCol="0" anchor="t">
            <a:spAutoFit/>
          </a:bodyPr>
          <a:lstStyle/>
          <a:p>
            <a:pPr algn="l">
              <a:lnSpc>
                <a:spcPts val="5880"/>
              </a:lnSpc>
            </a:pPr>
            <a:r>
              <a:rPr lang="en-US" sz="4200" dirty="0">
                <a:solidFill>
                  <a:srgbClr val="FFFFFF"/>
                </a:solidFill>
                <a:latin typeface="Poppins Thin"/>
                <a:ea typeface="Poppins Thin"/>
                <a:cs typeface="Poppins Thin"/>
                <a:sym typeface="Poppins Thin"/>
              </a:rPr>
              <a:t>Be Part of the Future of Leadership</a:t>
            </a:r>
          </a:p>
        </p:txBody>
      </p:sp>
      <p:sp>
        <p:nvSpPr>
          <p:cNvPr id="6" name="TextBox 6"/>
          <p:cNvSpPr txBox="1"/>
          <p:nvPr/>
        </p:nvSpPr>
        <p:spPr>
          <a:xfrm>
            <a:off x="1036031" y="713168"/>
            <a:ext cx="3803405" cy="375285"/>
          </a:xfrm>
          <a:prstGeom prst="rect">
            <a:avLst/>
          </a:prstGeom>
        </p:spPr>
        <p:txBody>
          <a:bodyPr lIns="0" tIns="0" rIns="0" bIns="0" rtlCol="0" anchor="t">
            <a:spAutoFit/>
          </a:bodyPr>
          <a:lstStyle/>
          <a:p>
            <a:pPr algn="l">
              <a:lnSpc>
                <a:spcPts val="2940"/>
              </a:lnSpc>
            </a:pPr>
            <a:r>
              <a:rPr lang="en-US" sz="2100">
                <a:solidFill>
                  <a:srgbClr val="FFFFFF">
                    <a:alpha val="49804"/>
                  </a:srgbClr>
                </a:solidFill>
                <a:latin typeface="Poppins"/>
                <a:ea typeface="Poppins"/>
                <a:cs typeface="Poppins"/>
                <a:sym typeface="Poppins"/>
              </a:rPr>
              <a:t>Rising Leaders Summit</a:t>
            </a:r>
          </a:p>
        </p:txBody>
      </p:sp>
      <p:sp>
        <p:nvSpPr>
          <p:cNvPr id="7" name="TextBox 7"/>
          <p:cNvSpPr txBox="1"/>
          <p:nvPr/>
        </p:nvSpPr>
        <p:spPr>
          <a:xfrm>
            <a:off x="2319260" y="5860218"/>
            <a:ext cx="6327372" cy="464802"/>
          </a:xfrm>
          <a:prstGeom prst="rect">
            <a:avLst/>
          </a:prstGeom>
        </p:spPr>
        <p:txBody>
          <a:bodyPr lIns="0" tIns="0" rIns="0" bIns="0" rtlCol="0" anchor="t">
            <a:spAutoFit/>
          </a:bodyPr>
          <a:lstStyle/>
          <a:p>
            <a:pPr algn="l">
              <a:lnSpc>
                <a:spcPts val="3781"/>
              </a:lnSpc>
            </a:pPr>
            <a:r>
              <a:rPr lang="en-US" sz="2700" dirty="0">
                <a:solidFill>
                  <a:srgbClr val="FFFFFF"/>
                </a:solidFill>
                <a:latin typeface="Roboto"/>
                <a:ea typeface="Roboto"/>
                <a:cs typeface="Roboto"/>
                <a:sym typeface="Roboto"/>
              </a:rPr>
              <a:t>Kay Bailey Hutchison Convention Center</a:t>
            </a:r>
          </a:p>
        </p:txBody>
      </p:sp>
      <p:sp>
        <p:nvSpPr>
          <p:cNvPr id="8" name="TextBox 8"/>
          <p:cNvSpPr txBox="1"/>
          <p:nvPr/>
        </p:nvSpPr>
        <p:spPr>
          <a:xfrm>
            <a:off x="2321535" y="7443195"/>
            <a:ext cx="5434912" cy="464802"/>
          </a:xfrm>
          <a:prstGeom prst="rect">
            <a:avLst/>
          </a:prstGeom>
        </p:spPr>
        <p:txBody>
          <a:bodyPr lIns="0" tIns="0" rIns="0" bIns="0" rtlCol="0" anchor="t">
            <a:spAutoFit/>
          </a:bodyPr>
          <a:lstStyle/>
          <a:p>
            <a:pPr algn="l">
              <a:lnSpc>
                <a:spcPts val="3781"/>
              </a:lnSpc>
            </a:pPr>
            <a:r>
              <a:rPr lang="en-US" sz="2700" dirty="0">
                <a:solidFill>
                  <a:srgbClr val="FFFFFF"/>
                </a:solidFill>
                <a:latin typeface="Roboto"/>
                <a:ea typeface="Roboto"/>
                <a:cs typeface="Roboto"/>
                <a:sym typeface="Roboto"/>
              </a:rPr>
              <a:t>February 4  - 5, 2025</a:t>
            </a:r>
          </a:p>
        </p:txBody>
      </p:sp>
      <p:sp>
        <p:nvSpPr>
          <p:cNvPr id="9" name="TextBox 9"/>
          <p:cNvSpPr txBox="1"/>
          <p:nvPr/>
        </p:nvSpPr>
        <p:spPr>
          <a:xfrm>
            <a:off x="2306750" y="5172925"/>
            <a:ext cx="1954907" cy="535403"/>
          </a:xfrm>
          <a:prstGeom prst="rect">
            <a:avLst/>
          </a:prstGeom>
        </p:spPr>
        <p:txBody>
          <a:bodyPr lIns="0" tIns="0" rIns="0" bIns="0" rtlCol="0" anchor="t">
            <a:spAutoFit/>
          </a:bodyPr>
          <a:lstStyle/>
          <a:p>
            <a:pPr algn="l">
              <a:lnSpc>
                <a:spcPts val="4480"/>
              </a:lnSpc>
            </a:pPr>
            <a:r>
              <a:rPr lang="en-US" sz="3200" b="1" dirty="0">
                <a:solidFill>
                  <a:srgbClr val="AF4450"/>
                </a:solidFill>
                <a:latin typeface="Roboto Bold"/>
                <a:ea typeface="Roboto Bold"/>
                <a:cs typeface="Roboto Bold"/>
                <a:sym typeface="Roboto Bold"/>
              </a:rPr>
              <a:t>Venue</a:t>
            </a:r>
          </a:p>
        </p:txBody>
      </p:sp>
      <p:sp>
        <p:nvSpPr>
          <p:cNvPr id="10" name="TextBox 10"/>
          <p:cNvSpPr txBox="1"/>
          <p:nvPr/>
        </p:nvSpPr>
        <p:spPr>
          <a:xfrm>
            <a:off x="2306750" y="6762054"/>
            <a:ext cx="1954907" cy="535403"/>
          </a:xfrm>
          <a:prstGeom prst="rect">
            <a:avLst/>
          </a:prstGeom>
        </p:spPr>
        <p:txBody>
          <a:bodyPr lIns="0" tIns="0" rIns="0" bIns="0" rtlCol="0" anchor="t">
            <a:spAutoFit/>
          </a:bodyPr>
          <a:lstStyle/>
          <a:p>
            <a:pPr algn="l">
              <a:lnSpc>
                <a:spcPts val="4480"/>
              </a:lnSpc>
            </a:pPr>
            <a:r>
              <a:rPr lang="en-US" sz="3200" b="1" dirty="0">
                <a:solidFill>
                  <a:srgbClr val="AF4450"/>
                </a:solidFill>
                <a:latin typeface="Roboto Bold"/>
                <a:ea typeface="Roboto Bold"/>
                <a:cs typeface="Roboto Bold"/>
                <a:sym typeface="Roboto Bold"/>
              </a:rPr>
              <a:t>Date</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71</TotalTime>
  <Words>550</Words>
  <Application>Microsoft Office PowerPoint</Application>
  <PresentationFormat>Custom</PresentationFormat>
  <Paragraphs>80</Paragraphs>
  <Slides>8</Slides>
  <Notes>0</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8</vt:i4>
      </vt:variant>
    </vt:vector>
  </HeadingPairs>
  <TitlesOfParts>
    <vt:vector size="22" baseType="lpstr">
      <vt:lpstr>Poppins Medium</vt:lpstr>
      <vt:lpstr>Poppins Ultra-Bold</vt:lpstr>
      <vt:lpstr>Montserrat</vt:lpstr>
      <vt:lpstr>Roboto Bold</vt:lpstr>
      <vt:lpstr>Poppins</vt:lpstr>
      <vt:lpstr>Roboto Condensed</vt:lpstr>
      <vt:lpstr>Calibri</vt:lpstr>
      <vt:lpstr>Arial</vt:lpstr>
      <vt:lpstr>Montserrat Bold</vt:lpstr>
      <vt:lpstr>Roboto</vt:lpstr>
      <vt:lpstr>Poppins Light</vt:lpstr>
      <vt:lpstr>Poppins Thin</vt:lpstr>
      <vt:lpstr>Poppins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Rising Leaders Summit - Why Send your Employees </dc:title>
  <cp:lastModifiedBy>Tammy Mcglade</cp:lastModifiedBy>
  <cp:revision>9</cp:revision>
  <dcterms:created xsi:type="dcterms:W3CDTF">2006-08-16T00:00:00Z</dcterms:created>
  <dcterms:modified xsi:type="dcterms:W3CDTF">2024-10-30T14:11:34Z</dcterms:modified>
  <dc:identifier>DAGTjLapqFo</dc:identifier>
</cp:coreProperties>
</file>